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59" r:id="rId3"/>
    <p:sldId id="260" r:id="rId4"/>
    <p:sldId id="261" r:id="rId5"/>
    <p:sldId id="262" r:id="rId6"/>
    <p:sldId id="263" r:id="rId7"/>
    <p:sldId id="264" r:id="rId8"/>
    <p:sldId id="265" r:id="rId9"/>
    <p:sldId id="266" r:id="rId10"/>
    <p:sldId id="267" r:id="rId11"/>
    <p:sldId id="273" r:id="rId12"/>
    <p:sldId id="268" r:id="rId13"/>
    <p:sldId id="269" r:id="rId14"/>
    <p:sldId id="270" r:id="rId15"/>
    <p:sldId id="271" r:id="rId16"/>
    <p:sldId id="272" r:id="rId17"/>
    <p:sldId id="274" r:id="rId18"/>
    <p:sldId id="275" r:id="rId19"/>
    <p:sldId id="276" r:id="rId20"/>
    <p:sldId id="278" r:id="rId21"/>
    <p:sldId id="277" r:id="rId22"/>
    <p:sldId id="281" r:id="rId23"/>
    <p:sldId id="279"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50"/>
  </p:normalViewPr>
  <p:slideViewPr>
    <p:cSldViewPr snapToGrid="0" snapToObjects="1">
      <p:cViewPr varScale="1">
        <p:scale>
          <a:sx n="121" d="100"/>
          <a:sy n="121" d="100"/>
        </p:scale>
        <p:origin x="20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B5AE6-603B-D44C-90CD-DACF69C507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C5805B-5618-984D-A72F-875C70A95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435697-9810-E34D-928F-8C9A9AC3E562}"/>
              </a:ext>
            </a:extLst>
          </p:cNvPr>
          <p:cNvSpPr>
            <a:spLocks noGrp="1"/>
          </p:cNvSpPr>
          <p:nvPr>
            <p:ph type="dt" sz="half" idx="10"/>
          </p:nvPr>
        </p:nvSpPr>
        <p:spPr/>
        <p:txBody>
          <a:bodyPr/>
          <a:lstStyle/>
          <a:p>
            <a:fld id="{5F4CDDEB-177F-944D-B394-40F6D4179FEF}" type="datetimeFigureOut">
              <a:rPr lang="en-US" smtClean="0"/>
              <a:t>3/29/18</a:t>
            </a:fld>
            <a:endParaRPr lang="en-US"/>
          </a:p>
        </p:txBody>
      </p:sp>
      <p:sp>
        <p:nvSpPr>
          <p:cNvPr id="5" name="Footer Placeholder 4">
            <a:extLst>
              <a:ext uri="{FF2B5EF4-FFF2-40B4-BE49-F238E27FC236}">
                <a16:creationId xmlns:a16="http://schemas.microsoft.com/office/drawing/2014/main" id="{1518C789-BFEC-D942-BA10-CC6820BA6B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E99844-E674-D944-8C9B-A4782846B193}"/>
              </a:ext>
            </a:extLst>
          </p:cNvPr>
          <p:cNvSpPr>
            <a:spLocks noGrp="1"/>
          </p:cNvSpPr>
          <p:nvPr>
            <p:ph type="sldNum" sz="quarter" idx="12"/>
          </p:nvPr>
        </p:nvSpPr>
        <p:spPr/>
        <p:txBody>
          <a:bodyPr/>
          <a:lstStyle/>
          <a:p>
            <a:fld id="{75150858-6E96-3540-93F6-BC6C3AD917D1}" type="slidenum">
              <a:rPr lang="en-US" smtClean="0"/>
              <a:t>‹#›</a:t>
            </a:fld>
            <a:endParaRPr lang="en-US"/>
          </a:p>
        </p:txBody>
      </p:sp>
    </p:spTree>
    <p:extLst>
      <p:ext uri="{BB962C8B-B14F-4D97-AF65-F5344CB8AC3E}">
        <p14:creationId xmlns:p14="http://schemas.microsoft.com/office/powerpoint/2010/main" val="3297156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61B90-32B7-4847-9D47-561023019F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54846D-A4E7-7144-930D-7B0E07FF3DD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85E3DD-A1F4-DB4B-82F0-364552649715}"/>
              </a:ext>
            </a:extLst>
          </p:cNvPr>
          <p:cNvSpPr>
            <a:spLocks noGrp="1"/>
          </p:cNvSpPr>
          <p:nvPr>
            <p:ph type="dt" sz="half" idx="10"/>
          </p:nvPr>
        </p:nvSpPr>
        <p:spPr/>
        <p:txBody>
          <a:bodyPr/>
          <a:lstStyle/>
          <a:p>
            <a:fld id="{5F4CDDEB-177F-944D-B394-40F6D4179FEF}" type="datetimeFigureOut">
              <a:rPr lang="en-US" smtClean="0"/>
              <a:t>3/29/18</a:t>
            </a:fld>
            <a:endParaRPr lang="en-US"/>
          </a:p>
        </p:txBody>
      </p:sp>
      <p:sp>
        <p:nvSpPr>
          <p:cNvPr id="5" name="Footer Placeholder 4">
            <a:extLst>
              <a:ext uri="{FF2B5EF4-FFF2-40B4-BE49-F238E27FC236}">
                <a16:creationId xmlns:a16="http://schemas.microsoft.com/office/drawing/2014/main" id="{A1904F5C-968A-954B-B656-52E93BFEA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D3A501-6BE7-174E-AE45-CE0AAA3EBDFF}"/>
              </a:ext>
            </a:extLst>
          </p:cNvPr>
          <p:cNvSpPr>
            <a:spLocks noGrp="1"/>
          </p:cNvSpPr>
          <p:nvPr>
            <p:ph type="sldNum" sz="quarter" idx="12"/>
          </p:nvPr>
        </p:nvSpPr>
        <p:spPr/>
        <p:txBody>
          <a:bodyPr/>
          <a:lstStyle/>
          <a:p>
            <a:fld id="{75150858-6E96-3540-93F6-BC6C3AD917D1}" type="slidenum">
              <a:rPr lang="en-US" smtClean="0"/>
              <a:t>‹#›</a:t>
            </a:fld>
            <a:endParaRPr lang="en-US"/>
          </a:p>
        </p:txBody>
      </p:sp>
    </p:spTree>
    <p:extLst>
      <p:ext uri="{BB962C8B-B14F-4D97-AF65-F5344CB8AC3E}">
        <p14:creationId xmlns:p14="http://schemas.microsoft.com/office/powerpoint/2010/main" val="2939050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121881-80A9-CD4F-B751-E48B641B15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756FD0-0AD2-6441-A763-F806FCDCDF7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782D9C-0695-B843-AC49-894742E42B4F}"/>
              </a:ext>
            </a:extLst>
          </p:cNvPr>
          <p:cNvSpPr>
            <a:spLocks noGrp="1"/>
          </p:cNvSpPr>
          <p:nvPr>
            <p:ph type="dt" sz="half" idx="10"/>
          </p:nvPr>
        </p:nvSpPr>
        <p:spPr/>
        <p:txBody>
          <a:bodyPr/>
          <a:lstStyle/>
          <a:p>
            <a:fld id="{5F4CDDEB-177F-944D-B394-40F6D4179FEF}" type="datetimeFigureOut">
              <a:rPr lang="en-US" smtClean="0"/>
              <a:t>3/29/18</a:t>
            </a:fld>
            <a:endParaRPr lang="en-US"/>
          </a:p>
        </p:txBody>
      </p:sp>
      <p:sp>
        <p:nvSpPr>
          <p:cNvPr id="5" name="Footer Placeholder 4">
            <a:extLst>
              <a:ext uri="{FF2B5EF4-FFF2-40B4-BE49-F238E27FC236}">
                <a16:creationId xmlns:a16="http://schemas.microsoft.com/office/drawing/2014/main" id="{8A4A0873-1E26-D944-8089-B01A5B20C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51280F-9BD6-3A45-89DB-99C847FD9CD1}"/>
              </a:ext>
            </a:extLst>
          </p:cNvPr>
          <p:cNvSpPr>
            <a:spLocks noGrp="1"/>
          </p:cNvSpPr>
          <p:nvPr>
            <p:ph type="sldNum" sz="quarter" idx="12"/>
          </p:nvPr>
        </p:nvSpPr>
        <p:spPr/>
        <p:txBody>
          <a:bodyPr/>
          <a:lstStyle/>
          <a:p>
            <a:fld id="{75150858-6E96-3540-93F6-BC6C3AD917D1}" type="slidenum">
              <a:rPr lang="en-US" smtClean="0"/>
              <a:t>‹#›</a:t>
            </a:fld>
            <a:endParaRPr lang="en-US"/>
          </a:p>
        </p:txBody>
      </p:sp>
    </p:spTree>
    <p:extLst>
      <p:ext uri="{BB962C8B-B14F-4D97-AF65-F5344CB8AC3E}">
        <p14:creationId xmlns:p14="http://schemas.microsoft.com/office/powerpoint/2010/main" val="3379406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6624-D0FE-6D4F-A199-BF04E14AF9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CCB8E7-BABE-5F4A-8492-62550A66E0F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399C2-BA59-624E-AD5A-267F9CD06323}"/>
              </a:ext>
            </a:extLst>
          </p:cNvPr>
          <p:cNvSpPr>
            <a:spLocks noGrp="1"/>
          </p:cNvSpPr>
          <p:nvPr>
            <p:ph type="dt" sz="half" idx="10"/>
          </p:nvPr>
        </p:nvSpPr>
        <p:spPr/>
        <p:txBody>
          <a:bodyPr/>
          <a:lstStyle/>
          <a:p>
            <a:fld id="{5F4CDDEB-177F-944D-B394-40F6D4179FEF}" type="datetimeFigureOut">
              <a:rPr lang="en-US" smtClean="0"/>
              <a:t>3/29/18</a:t>
            </a:fld>
            <a:endParaRPr lang="en-US"/>
          </a:p>
        </p:txBody>
      </p:sp>
      <p:sp>
        <p:nvSpPr>
          <p:cNvPr id="5" name="Footer Placeholder 4">
            <a:extLst>
              <a:ext uri="{FF2B5EF4-FFF2-40B4-BE49-F238E27FC236}">
                <a16:creationId xmlns:a16="http://schemas.microsoft.com/office/drawing/2014/main" id="{5527AFBD-658A-3548-BD19-6D3794869A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D78EB-2A4A-E145-A767-DACE5FDD26CF}"/>
              </a:ext>
            </a:extLst>
          </p:cNvPr>
          <p:cNvSpPr>
            <a:spLocks noGrp="1"/>
          </p:cNvSpPr>
          <p:nvPr>
            <p:ph type="sldNum" sz="quarter" idx="12"/>
          </p:nvPr>
        </p:nvSpPr>
        <p:spPr/>
        <p:txBody>
          <a:bodyPr/>
          <a:lstStyle/>
          <a:p>
            <a:fld id="{75150858-6E96-3540-93F6-BC6C3AD917D1}" type="slidenum">
              <a:rPr lang="en-US" smtClean="0"/>
              <a:t>‹#›</a:t>
            </a:fld>
            <a:endParaRPr lang="en-US"/>
          </a:p>
        </p:txBody>
      </p:sp>
    </p:spTree>
    <p:extLst>
      <p:ext uri="{BB962C8B-B14F-4D97-AF65-F5344CB8AC3E}">
        <p14:creationId xmlns:p14="http://schemas.microsoft.com/office/powerpoint/2010/main" val="1050500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81A5D-9B04-674C-8C42-37AA717DD2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29BE74-3D6C-B848-BA5E-97C50CB83F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CD6AB1E-0DB7-164C-899F-7E0552A873EA}"/>
              </a:ext>
            </a:extLst>
          </p:cNvPr>
          <p:cNvSpPr>
            <a:spLocks noGrp="1"/>
          </p:cNvSpPr>
          <p:nvPr>
            <p:ph type="dt" sz="half" idx="10"/>
          </p:nvPr>
        </p:nvSpPr>
        <p:spPr/>
        <p:txBody>
          <a:bodyPr/>
          <a:lstStyle/>
          <a:p>
            <a:fld id="{5F4CDDEB-177F-944D-B394-40F6D4179FEF}" type="datetimeFigureOut">
              <a:rPr lang="en-US" smtClean="0"/>
              <a:t>3/29/18</a:t>
            </a:fld>
            <a:endParaRPr lang="en-US"/>
          </a:p>
        </p:txBody>
      </p:sp>
      <p:sp>
        <p:nvSpPr>
          <p:cNvPr id="5" name="Footer Placeholder 4">
            <a:extLst>
              <a:ext uri="{FF2B5EF4-FFF2-40B4-BE49-F238E27FC236}">
                <a16:creationId xmlns:a16="http://schemas.microsoft.com/office/drawing/2014/main" id="{0453270E-F322-0740-8BA2-BF40C44FB8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9F1109-D18A-0E4A-A19D-AF06A213469E}"/>
              </a:ext>
            </a:extLst>
          </p:cNvPr>
          <p:cNvSpPr>
            <a:spLocks noGrp="1"/>
          </p:cNvSpPr>
          <p:nvPr>
            <p:ph type="sldNum" sz="quarter" idx="12"/>
          </p:nvPr>
        </p:nvSpPr>
        <p:spPr/>
        <p:txBody>
          <a:bodyPr/>
          <a:lstStyle/>
          <a:p>
            <a:fld id="{75150858-6E96-3540-93F6-BC6C3AD917D1}" type="slidenum">
              <a:rPr lang="en-US" smtClean="0"/>
              <a:t>‹#›</a:t>
            </a:fld>
            <a:endParaRPr lang="en-US"/>
          </a:p>
        </p:txBody>
      </p:sp>
    </p:spTree>
    <p:extLst>
      <p:ext uri="{BB962C8B-B14F-4D97-AF65-F5344CB8AC3E}">
        <p14:creationId xmlns:p14="http://schemas.microsoft.com/office/powerpoint/2010/main" val="3143751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86CFE-7012-E742-870A-7BFE109EEB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806D88-AB73-7D4E-9F38-9AED9530D9D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871B65-E0DE-BB47-9999-39A85054CF6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CBCD9F-D97F-734E-8A3A-6FC4B71696CB}"/>
              </a:ext>
            </a:extLst>
          </p:cNvPr>
          <p:cNvSpPr>
            <a:spLocks noGrp="1"/>
          </p:cNvSpPr>
          <p:nvPr>
            <p:ph type="dt" sz="half" idx="10"/>
          </p:nvPr>
        </p:nvSpPr>
        <p:spPr/>
        <p:txBody>
          <a:bodyPr/>
          <a:lstStyle/>
          <a:p>
            <a:fld id="{5F4CDDEB-177F-944D-B394-40F6D4179FEF}" type="datetimeFigureOut">
              <a:rPr lang="en-US" smtClean="0"/>
              <a:t>3/29/18</a:t>
            </a:fld>
            <a:endParaRPr lang="en-US"/>
          </a:p>
        </p:txBody>
      </p:sp>
      <p:sp>
        <p:nvSpPr>
          <p:cNvPr id="6" name="Footer Placeholder 5">
            <a:extLst>
              <a:ext uri="{FF2B5EF4-FFF2-40B4-BE49-F238E27FC236}">
                <a16:creationId xmlns:a16="http://schemas.microsoft.com/office/drawing/2014/main" id="{63E9C0E8-90D6-6146-B986-DB0ABFA6B4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7DF516-AD56-DE42-B3AA-7FBD8A03D1E8}"/>
              </a:ext>
            </a:extLst>
          </p:cNvPr>
          <p:cNvSpPr>
            <a:spLocks noGrp="1"/>
          </p:cNvSpPr>
          <p:nvPr>
            <p:ph type="sldNum" sz="quarter" idx="12"/>
          </p:nvPr>
        </p:nvSpPr>
        <p:spPr/>
        <p:txBody>
          <a:bodyPr/>
          <a:lstStyle/>
          <a:p>
            <a:fld id="{75150858-6E96-3540-93F6-BC6C3AD917D1}" type="slidenum">
              <a:rPr lang="en-US" smtClean="0"/>
              <a:t>‹#›</a:t>
            </a:fld>
            <a:endParaRPr lang="en-US"/>
          </a:p>
        </p:txBody>
      </p:sp>
    </p:spTree>
    <p:extLst>
      <p:ext uri="{BB962C8B-B14F-4D97-AF65-F5344CB8AC3E}">
        <p14:creationId xmlns:p14="http://schemas.microsoft.com/office/powerpoint/2010/main" val="4077429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8A530-5DA3-3843-A607-2CF0C663ED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137571-B3F2-8D40-95BD-E46110D329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BFF6666-B627-E842-9AD8-BEB2BBD4326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41FE69-8990-9D41-84C4-BB238C6E3B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6733409-F4E8-2C4F-84E3-F781C045D4A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27E3D3-BCA7-4A43-A8E9-C0D7D29E3BC7}"/>
              </a:ext>
            </a:extLst>
          </p:cNvPr>
          <p:cNvSpPr>
            <a:spLocks noGrp="1"/>
          </p:cNvSpPr>
          <p:nvPr>
            <p:ph type="dt" sz="half" idx="10"/>
          </p:nvPr>
        </p:nvSpPr>
        <p:spPr/>
        <p:txBody>
          <a:bodyPr/>
          <a:lstStyle/>
          <a:p>
            <a:fld id="{5F4CDDEB-177F-944D-B394-40F6D4179FEF}" type="datetimeFigureOut">
              <a:rPr lang="en-US" smtClean="0"/>
              <a:t>3/29/18</a:t>
            </a:fld>
            <a:endParaRPr lang="en-US"/>
          </a:p>
        </p:txBody>
      </p:sp>
      <p:sp>
        <p:nvSpPr>
          <p:cNvPr id="8" name="Footer Placeholder 7">
            <a:extLst>
              <a:ext uri="{FF2B5EF4-FFF2-40B4-BE49-F238E27FC236}">
                <a16:creationId xmlns:a16="http://schemas.microsoft.com/office/drawing/2014/main" id="{922B66BE-9D64-2F4E-95B9-954DF93C01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8612C4-B492-4B4E-AA82-45B6594CDDD5}"/>
              </a:ext>
            </a:extLst>
          </p:cNvPr>
          <p:cNvSpPr>
            <a:spLocks noGrp="1"/>
          </p:cNvSpPr>
          <p:nvPr>
            <p:ph type="sldNum" sz="quarter" idx="12"/>
          </p:nvPr>
        </p:nvSpPr>
        <p:spPr/>
        <p:txBody>
          <a:bodyPr/>
          <a:lstStyle/>
          <a:p>
            <a:fld id="{75150858-6E96-3540-93F6-BC6C3AD917D1}" type="slidenum">
              <a:rPr lang="en-US" smtClean="0"/>
              <a:t>‹#›</a:t>
            </a:fld>
            <a:endParaRPr lang="en-US"/>
          </a:p>
        </p:txBody>
      </p:sp>
    </p:spTree>
    <p:extLst>
      <p:ext uri="{BB962C8B-B14F-4D97-AF65-F5344CB8AC3E}">
        <p14:creationId xmlns:p14="http://schemas.microsoft.com/office/powerpoint/2010/main" val="881991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B944A-74E1-D04C-A362-2195F35FCE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B46374-69E1-C344-A8D7-3F0950C23753}"/>
              </a:ext>
            </a:extLst>
          </p:cNvPr>
          <p:cNvSpPr>
            <a:spLocks noGrp="1"/>
          </p:cNvSpPr>
          <p:nvPr>
            <p:ph type="dt" sz="half" idx="10"/>
          </p:nvPr>
        </p:nvSpPr>
        <p:spPr/>
        <p:txBody>
          <a:bodyPr/>
          <a:lstStyle/>
          <a:p>
            <a:fld id="{5F4CDDEB-177F-944D-B394-40F6D4179FEF}" type="datetimeFigureOut">
              <a:rPr lang="en-US" smtClean="0"/>
              <a:t>3/29/18</a:t>
            </a:fld>
            <a:endParaRPr lang="en-US"/>
          </a:p>
        </p:txBody>
      </p:sp>
      <p:sp>
        <p:nvSpPr>
          <p:cNvPr id="4" name="Footer Placeholder 3">
            <a:extLst>
              <a:ext uri="{FF2B5EF4-FFF2-40B4-BE49-F238E27FC236}">
                <a16:creationId xmlns:a16="http://schemas.microsoft.com/office/drawing/2014/main" id="{A11F16D7-A686-544F-954C-6CF7238C87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EF057A-5681-0342-9A01-A86A4046050B}"/>
              </a:ext>
            </a:extLst>
          </p:cNvPr>
          <p:cNvSpPr>
            <a:spLocks noGrp="1"/>
          </p:cNvSpPr>
          <p:nvPr>
            <p:ph type="sldNum" sz="quarter" idx="12"/>
          </p:nvPr>
        </p:nvSpPr>
        <p:spPr/>
        <p:txBody>
          <a:bodyPr/>
          <a:lstStyle/>
          <a:p>
            <a:fld id="{75150858-6E96-3540-93F6-BC6C3AD917D1}" type="slidenum">
              <a:rPr lang="en-US" smtClean="0"/>
              <a:t>‹#›</a:t>
            </a:fld>
            <a:endParaRPr lang="en-US"/>
          </a:p>
        </p:txBody>
      </p:sp>
    </p:spTree>
    <p:extLst>
      <p:ext uri="{BB962C8B-B14F-4D97-AF65-F5344CB8AC3E}">
        <p14:creationId xmlns:p14="http://schemas.microsoft.com/office/powerpoint/2010/main" val="3077801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F5D4A3-81A0-2246-A39F-6C9D6BAFF688}"/>
              </a:ext>
            </a:extLst>
          </p:cNvPr>
          <p:cNvSpPr>
            <a:spLocks noGrp="1"/>
          </p:cNvSpPr>
          <p:nvPr>
            <p:ph type="dt" sz="half" idx="10"/>
          </p:nvPr>
        </p:nvSpPr>
        <p:spPr/>
        <p:txBody>
          <a:bodyPr/>
          <a:lstStyle/>
          <a:p>
            <a:fld id="{5F4CDDEB-177F-944D-B394-40F6D4179FEF}" type="datetimeFigureOut">
              <a:rPr lang="en-US" smtClean="0"/>
              <a:t>3/29/18</a:t>
            </a:fld>
            <a:endParaRPr lang="en-US"/>
          </a:p>
        </p:txBody>
      </p:sp>
      <p:sp>
        <p:nvSpPr>
          <p:cNvPr id="3" name="Footer Placeholder 2">
            <a:extLst>
              <a:ext uri="{FF2B5EF4-FFF2-40B4-BE49-F238E27FC236}">
                <a16:creationId xmlns:a16="http://schemas.microsoft.com/office/drawing/2014/main" id="{37AC57F2-5767-B84B-A810-2BEBC37DCE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AA0D7A-383F-054F-B253-9EC274821732}"/>
              </a:ext>
            </a:extLst>
          </p:cNvPr>
          <p:cNvSpPr>
            <a:spLocks noGrp="1"/>
          </p:cNvSpPr>
          <p:nvPr>
            <p:ph type="sldNum" sz="quarter" idx="12"/>
          </p:nvPr>
        </p:nvSpPr>
        <p:spPr/>
        <p:txBody>
          <a:bodyPr/>
          <a:lstStyle/>
          <a:p>
            <a:fld id="{75150858-6E96-3540-93F6-BC6C3AD917D1}" type="slidenum">
              <a:rPr lang="en-US" smtClean="0"/>
              <a:t>‹#›</a:t>
            </a:fld>
            <a:endParaRPr lang="en-US"/>
          </a:p>
        </p:txBody>
      </p:sp>
    </p:spTree>
    <p:extLst>
      <p:ext uri="{BB962C8B-B14F-4D97-AF65-F5344CB8AC3E}">
        <p14:creationId xmlns:p14="http://schemas.microsoft.com/office/powerpoint/2010/main" val="4120556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6A0C-4AD8-7841-B38C-A57C7023DD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70AD9D-63F0-0D4D-B922-94E425D42D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FA3A4E-36FD-714C-B7E8-62C290458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9E882E-7343-1243-AFE0-11D2E7451ACF}"/>
              </a:ext>
            </a:extLst>
          </p:cNvPr>
          <p:cNvSpPr>
            <a:spLocks noGrp="1"/>
          </p:cNvSpPr>
          <p:nvPr>
            <p:ph type="dt" sz="half" idx="10"/>
          </p:nvPr>
        </p:nvSpPr>
        <p:spPr/>
        <p:txBody>
          <a:bodyPr/>
          <a:lstStyle/>
          <a:p>
            <a:fld id="{5F4CDDEB-177F-944D-B394-40F6D4179FEF}" type="datetimeFigureOut">
              <a:rPr lang="en-US" smtClean="0"/>
              <a:t>3/29/18</a:t>
            </a:fld>
            <a:endParaRPr lang="en-US"/>
          </a:p>
        </p:txBody>
      </p:sp>
      <p:sp>
        <p:nvSpPr>
          <p:cNvPr id="6" name="Footer Placeholder 5">
            <a:extLst>
              <a:ext uri="{FF2B5EF4-FFF2-40B4-BE49-F238E27FC236}">
                <a16:creationId xmlns:a16="http://schemas.microsoft.com/office/drawing/2014/main" id="{08F40AD6-EC06-394B-A08D-D2FBC1B99A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1B6C7A-EAD7-A64A-A39E-2D3EC3262A28}"/>
              </a:ext>
            </a:extLst>
          </p:cNvPr>
          <p:cNvSpPr>
            <a:spLocks noGrp="1"/>
          </p:cNvSpPr>
          <p:nvPr>
            <p:ph type="sldNum" sz="quarter" idx="12"/>
          </p:nvPr>
        </p:nvSpPr>
        <p:spPr/>
        <p:txBody>
          <a:bodyPr/>
          <a:lstStyle/>
          <a:p>
            <a:fld id="{75150858-6E96-3540-93F6-BC6C3AD917D1}" type="slidenum">
              <a:rPr lang="en-US" smtClean="0"/>
              <a:t>‹#›</a:t>
            </a:fld>
            <a:endParaRPr lang="en-US"/>
          </a:p>
        </p:txBody>
      </p:sp>
    </p:spTree>
    <p:extLst>
      <p:ext uri="{BB962C8B-B14F-4D97-AF65-F5344CB8AC3E}">
        <p14:creationId xmlns:p14="http://schemas.microsoft.com/office/powerpoint/2010/main" val="407514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B0241-125B-8F4A-A823-14E1CEA856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B068AB-E943-7F48-A357-F2A094830A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D8954-7A50-BE40-B24B-6F6F954A2A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07B118-DCB8-CA40-8A15-59D2F91911AC}"/>
              </a:ext>
            </a:extLst>
          </p:cNvPr>
          <p:cNvSpPr>
            <a:spLocks noGrp="1"/>
          </p:cNvSpPr>
          <p:nvPr>
            <p:ph type="dt" sz="half" idx="10"/>
          </p:nvPr>
        </p:nvSpPr>
        <p:spPr/>
        <p:txBody>
          <a:bodyPr/>
          <a:lstStyle/>
          <a:p>
            <a:fld id="{5F4CDDEB-177F-944D-B394-40F6D4179FEF}" type="datetimeFigureOut">
              <a:rPr lang="en-US" smtClean="0"/>
              <a:t>3/29/18</a:t>
            </a:fld>
            <a:endParaRPr lang="en-US"/>
          </a:p>
        </p:txBody>
      </p:sp>
      <p:sp>
        <p:nvSpPr>
          <p:cNvPr id="6" name="Footer Placeholder 5">
            <a:extLst>
              <a:ext uri="{FF2B5EF4-FFF2-40B4-BE49-F238E27FC236}">
                <a16:creationId xmlns:a16="http://schemas.microsoft.com/office/drawing/2014/main" id="{37DA7F19-5AEC-0243-8B21-10FDC61215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FA4BC-728B-394B-93CF-F25239DCCBAB}"/>
              </a:ext>
            </a:extLst>
          </p:cNvPr>
          <p:cNvSpPr>
            <a:spLocks noGrp="1"/>
          </p:cNvSpPr>
          <p:nvPr>
            <p:ph type="sldNum" sz="quarter" idx="12"/>
          </p:nvPr>
        </p:nvSpPr>
        <p:spPr/>
        <p:txBody>
          <a:bodyPr/>
          <a:lstStyle/>
          <a:p>
            <a:fld id="{75150858-6E96-3540-93F6-BC6C3AD917D1}" type="slidenum">
              <a:rPr lang="en-US" smtClean="0"/>
              <a:t>‹#›</a:t>
            </a:fld>
            <a:endParaRPr lang="en-US"/>
          </a:p>
        </p:txBody>
      </p:sp>
    </p:spTree>
    <p:extLst>
      <p:ext uri="{BB962C8B-B14F-4D97-AF65-F5344CB8AC3E}">
        <p14:creationId xmlns:p14="http://schemas.microsoft.com/office/powerpoint/2010/main" val="77164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B03423-5B18-CA47-A1B2-6BF74CAFDD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132F1F-C63F-B548-B5B4-CC19B93CF2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066FE0-A68F-F04D-BEB3-78F9E42E26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4CDDEB-177F-944D-B394-40F6D4179FEF}" type="datetimeFigureOut">
              <a:rPr lang="en-US" smtClean="0"/>
              <a:t>3/29/18</a:t>
            </a:fld>
            <a:endParaRPr lang="en-US"/>
          </a:p>
        </p:txBody>
      </p:sp>
      <p:sp>
        <p:nvSpPr>
          <p:cNvPr id="5" name="Footer Placeholder 4">
            <a:extLst>
              <a:ext uri="{FF2B5EF4-FFF2-40B4-BE49-F238E27FC236}">
                <a16:creationId xmlns:a16="http://schemas.microsoft.com/office/drawing/2014/main" id="{74105A64-CB24-3E41-A6DE-C555419E15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BE26C3-15F8-DA4D-80A5-72FFE5D466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150858-6E96-3540-93F6-BC6C3AD917D1}" type="slidenum">
              <a:rPr lang="en-US" smtClean="0"/>
              <a:t>‹#›</a:t>
            </a:fld>
            <a:endParaRPr lang="en-US"/>
          </a:p>
        </p:txBody>
      </p:sp>
    </p:spTree>
    <p:extLst>
      <p:ext uri="{BB962C8B-B14F-4D97-AF65-F5344CB8AC3E}">
        <p14:creationId xmlns:p14="http://schemas.microsoft.com/office/powerpoint/2010/main" val="3775921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DER-OU_Angle.png">
            <a:extLst>
              <a:ext uri="{FF2B5EF4-FFF2-40B4-BE49-F238E27FC236}">
                <a16:creationId xmlns:a16="http://schemas.microsoft.com/office/drawing/2014/main" id="{FE5D4A47-672B-D040-93E8-FC38C0B1E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8793"/>
            <a:ext cx="12192000" cy="1109207"/>
          </a:xfrm>
          <a:prstGeom prst="rect">
            <a:avLst/>
          </a:prstGeom>
        </p:spPr>
      </p:pic>
      <p:sp>
        <p:nvSpPr>
          <p:cNvPr id="3" name="TextBox 2">
            <a:extLst>
              <a:ext uri="{FF2B5EF4-FFF2-40B4-BE49-F238E27FC236}">
                <a16:creationId xmlns:a16="http://schemas.microsoft.com/office/drawing/2014/main" id="{68F5ECC9-4575-4B41-A46C-A7E65102AA92}"/>
              </a:ext>
            </a:extLst>
          </p:cNvPr>
          <p:cNvSpPr txBox="1"/>
          <p:nvPr/>
        </p:nvSpPr>
        <p:spPr>
          <a:xfrm>
            <a:off x="355157" y="1573979"/>
            <a:ext cx="11481685" cy="3754874"/>
          </a:xfrm>
          <a:prstGeom prst="rect">
            <a:avLst/>
          </a:prstGeom>
          <a:noFill/>
        </p:spPr>
        <p:txBody>
          <a:bodyPr wrap="square" rtlCol="0">
            <a:spAutoFit/>
          </a:bodyPr>
          <a:lstStyle/>
          <a:p>
            <a:pPr algn="ctr"/>
            <a:r>
              <a:rPr lang="en-US" sz="4400" b="1" dirty="0"/>
              <a:t>A Hierarchical Neural Autoencoder for Paragraphs and Documents</a:t>
            </a:r>
          </a:p>
          <a:p>
            <a:r>
              <a:rPr lang="en-US" dirty="0"/>
              <a:t> 				</a:t>
            </a:r>
          </a:p>
          <a:p>
            <a:r>
              <a:rPr lang="en-US" sz="2400" dirty="0"/>
              <a:t>				Authors: </a:t>
            </a:r>
            <a:r>
              <a:rPr lang="en-US" sz="2400" dirty="0" err="1"/>
              <a:t>Jiwei</a:t>
            </a:r>
            <a:r>
              <a:rPr lang="en-US" sz="2400" dirty="0"/>
              <a:t> Li,</a:t>
            </a:r>
          </a:p>
          <a:p>
            <a:r>
              <a:rPr lang="en-US" sz="2400" dirty="0"/>
              <a:t>		     			   Minh-Thang Luong and</a:t>
            </a:r>
          </a:p>
          <a:p>
            <a:r>
              <a:rPr lang="en-US" sz="2400" dirty="0"/>
              <a:t> 	           				   Dan </a:t>
            </a:r>
            <a:r>
              <a:rPr lang="en-US" sz="2400" dirty="0" err="1"/>
              <a:t>Jurafsky</a:t>
            </a:r>
            <a:endParaRPr lang="en-US" sz="2400" dirty="0"/>
          </a:p>
          <a:p>
            <a:r>
              <a:rPr lang="en-US" sz="2400" dirty="0"/>
              <a:t>   				  Stanford University</a:t>
            </a:r>
            <a:r>
              <a:rPr lang="en-US" dirty="0"/>
              <a:t>.</a:t>
            </a:r>
          </a:p>
          <a:p>
            <a:endParaRPr lang="en-US" dirty="0"/>
          </a:p>
          <a:p>
            <a:pPr algn="ctr"/>
            <a:endParaRPr lang="en-US" dirty="0"/>
          </a:p>
        </p:txBody>
      </p:sp>
    </p:spTree>
    <p:extLst>
      <p:ext uri="{BB962C8B-B14F-4D97-AF65-F5344CB8AC3E}">
        <p14:creationId xmlns:p14="http://schemas.microsoft.com/office/powerpoint/2010/main" val="3538835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DER-OU_Angle.png">
            <a:extLst>
              <a:ext uri="{FF2B5EF4-FFF2-40B4-BE49-F238E27FC236}">
                <a16:creationId xmlns:a16="http://schemas.microsoft.com/office/drawing/2014/main" id="{FE5D4A47-672B-D040-93E8-FC38C0B1E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8793"/>
            <a:ext cx="12192000" cy="1109207"/>
          </a:xfrm>
          <a:prstGeom prst="rect">
            <a:avLst/>
          </a:prstGeom>
        </p:spPr>
      </p:pic>
      <p:sp>
        <p:nvSpPr>
          <p:cNvPr id="3" name="TextBox 2">
            <a:extLst>
              <a:ext uri="{FF2B5EF4-FFF2-40B4-BE49-F238E27FC236}">
                <a16:creationId xmlns:a16="http://schemas.microsoft.com/office/drawing/2014/main" id="{1923410F-31F6-FF47-9CC2-49A9CC5F0AC4}"/>
              </a:ext>
            </a:extLst>
          </p:cNvPr>
          <p:cNvSpPr txBox="1"/>
          <p:nvPr/>
        </p:nvSpPr>
        <p:spPr>
          <a:xfrm>
            <a:off x="641131" y="588579"/>
            <a:ext cx="10846676" cy="1015663"/>
          </a:xfrm>
          <a:prstGeom prst="rect">
            <a:avLst/>
          </a:prstGeom>
          <a:noFill/>
        </p:spPr>
        <p:txBody>
          <a:bodyPr wrap="square" rtlCol="0">
            <a:spAutoFit/>
          </a:bodyPr>
          <a:lstStyle/>
          <a:p>
            <a:r>
              <a:rPr lang="en-US" sz="2400" b="1" dirty="0"/>
              <a:t>3.3 Model 2: Hierarchical LSTM</a:t>
            </a:r>
          </a:p>
          <a:p>
            <a:endParaRPr lang="en-US" dirty="0"/>
          </a:p>
          <a:p>
            <a:endParaRPr lang="en-US" dirty="0"/>
          </a:p>
        </p:txBody>
      </p:sp>
      <p:pic>
        <p:nvPicPr>
          <p:cNvPr id="5" name="Picture 4">
            <a:extLst>
              <a:ext uri="{FF2B5EF4-FFF2-40B4-BE49-F238E27FC236}">
                <a16:creationId xmlns:a16="http://schemas.microsoft.com/office/drawing/2014/main" id="{CDB83B47-A69E-E94B-BDEE-7F2A80037CB0}"/>
              </a:ext>
            </a:extLst>
          </p:cNvPr>
          <p:cNvPicPr>
            <a:picLocks noChangeAspect="1"/>
          </p:cNvPicPr>
          <p:nvPr/>
        </p:nvPicPr>
        <p:blipFill>
          <a:blip r:embed="rId3"/>
          <a:stretch>
            <a:fillRect/>
          </a:stretch>
        </p:blipFill>
        <p:spPr>
          <a:xfrm>
            <a:off x="6832556" y="1651749"/>
            <a:ext cx="4590288" cy="2433320"/>
          </a:xfrm>
          <a:prstGeom prst="rect">
            <a:avLst/>
          </a:prstGeom>
        </p:spPr>
      </p:pic>
      <p:sp>
        <p:nvSpPr>
          <p:cNvPr id="6" name="Rectangle 5">
            <a:extLst>
              <a:ext uri="{FF2B5EF4-FFF2-40B4-BE49-F238E27FC236}">
                <a16:creationId xmlns:a16="http://schemas.microsoft.com/office/drawing/2014/main" id="{F2B36706-5718-B444-A236-A78BA8BD1BDF}"/>
              </a:ext>
            </a:extLst>
          </p:cNvPr>
          <p:cNvSpPr/>
          <p:nvPr/>
        </p:nvSpPr>
        <p:spPr>
          <a:xfrm>
            <a:off x="7475020" y="4132576"/>
            <a:ext cx="4072633" cy="307777"/>
          </a:xfrm>
          <a:prstGeom prst="rect">
            <a:avLst/>
          </a:prstGeom>
        </p:spPr>
        <p:txBody>
          <a:bodyPr wrap="square">
            <a:spAutoFit/>
          </a:bodyPr>
          <a:lstStyle/>
          <a:p>
            <a:r>
              <a:rPr lang="en-US" sz="1400" dirty="0">
                <a:effectLst/>
                <a:latin typeface="Helvetica" pitchFamily="2" charset="0"/>
              </a:rPr>
              <a:t>Hierarchical Sequence to Sequence Model.</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274F0B0-FC53-AA4B-985C-079A05E1247A}"/>
                  </a:ext>
                </a:extLst>
              </p:cNvPr>
              <p:cNvSpPr txBox="1"/>
              <p:nvPr/>
            </p:nvSpPr>
            <p:spPr>
              <a:xfrm>
                <a:off x="914400" y="1280160"/>
                <a:ext cx="5231958" cy="4033989"/>
              </a:xfrm>
              <a:prstGeom prst="rect">
                <a:avLst/>
              </a:prstGeom>
              <a:noFill/>
            </p:spPr>
            <p:txBody>
              <a:bodyPr wrap="square" rtlCol="0">
                <a:spAutoFit/>
              </a:bodyPr>
              <a:lstStyle/>
              <a:p>
                <a:pPr marL="285750" indent="-285750">
                  <a:buFont typeface="Arial" panose="020B0604020202020204" pitchFamily="34" charset="0"/>
                  <a:buChar char="•"/>
                </a:pPr>
                <a:r>
                  <a:rPr lang="en-US" dirty="0"/>
                  <a:t>The idea behind this is that as the positions of a word adjacent to other makes sense.</a:t>
                </a:r>
              </a:p>
              <a:p>
                <a:pPr marL="285750" indent="-285750">
                  <a:buFont typeface="Arial" panose="020B0604020202020204" pitchFamily="34" charset="0"/>
                  <a:buChar char="•"/>
                </a:pPr>
                <a:r>
                  <a:rPr lang="en-US" dirty="0"/>
                  <a:t>Also as the sentences in the documents adjacent to each other create meaning.</a:t>
                </a:r>
              </a:p>
              <a:p>
                <a:pPr marL="285750" indent="-285750">
                  <a:buFont typeface="Arial" panose="020B0604020202020204" pitchFamily="34" charset="0"/>
                  <a:buChar char="•"/>
                </a:pPr>
                <a:r>
                  <a:rPr lang="en-US" dirty="0"/>
                  <a:t>In this architecture there are two LSTMs at both encode and decode layer.</a:t>
                </a:r>
              </a:p>
              <a:p>
                <a:pPr marL="285750" indent="-285750">
                  <a:buFont typeface="Arial" panose="020B0604020202020204" pitchFamily="34" charset="0"/>
                  <a:buChar char="•"/>
                </a:pPr>
                <a:r>
                  <a:rPr lang="en-US" dirty="0"/>
                  <a:t>At the encode layer, the vector representation of words are obtained through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𝐿𝑆𝑇𝑀</m:t>
                        </m:r>
                      </m:e>
                      <m:sub>
                        <m:r>
                          <a:rPr lang="en-US" b="0" i="1" smtClean="0">
                            <a:latin typeface="Cambria Math" panose="02040503050406030204" pitchFamily="18" charset="0"/>
                          </a:rPr>
                          <m:t>𝑒𝑛𝑐𝑜𝑑𝑒</m:t>
                        </m:r>
                      </m:sub>
                      <m:sup>
                        <m:r>
                          <a:rPr lang="en-US" b="0" i="1" smtClean="0">
                            <a:latin typeface="Cambria Math" panose="02040503050406030204" pitchFamily="18" charset="0"/>
                          </a:rPr>
                          <m:t>𝑤𝑜𝑟𝑑</m:t>
                        </m:r>
                      </m:sup>
                    </m:sSubSup>
                  </m:oMath>
                </a14:m>
                <a:r>
                  <a:rPr lang="en-US" dirty="0"/>
                  <a:t> given by                             </a:t>
                </a:r>
                <a14:m>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𝒉</m:t>
                        </m:r>
                      </m:e>
                      <m:sub>
                        <m:r>
                          <a:rPr lang="en-US" b="1" i="1" smtClean="0">
                            <a:latin typeface="Cambria Math" panose="02040503050406030204" pitchFamily="18" charset="0"/>
                          </a:rPr>
                          <m:t>𝒕</m:t>
                        </m:r>
                      </m:sub>
                      <m:sup>
                        <m:r>
                          <a:rPr lang="en-US" b="1" i="1" smtClean="0">
                            <a:latin typeface="Cambria Math" panose="02040503050406030204" pitchFamily="18" charset="0"/>
                          </a:rPr>
                          <m:t>𝒘</m:t>
                        </m:r>
                      </m:sup>
                    </m:sSubSup>
                    <m:r>
                      <a:rPr lang="en-US" b="1" i="1" smtClean="0">
                        <a:latin typeface="Cambria Math" panose="02040503050406030204" pitchFamily="18" charset="0"/>
                      </a:rPr>
                      <m:t>(</m:t>
                    </m:r>
                    <m:r>
                      <a:rPr lang="en-US" b="1" i="1" smtClean="0">
                        <a:latin typeface="Cambria Math" panose="02040503050406030204" pitchFamily="18" charset="0"/>
                      </a:rPr>
                      <m:t>𝒆𝒏𝒄</m:t>
                    </m:r>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m:t>
                        </m:r>
                        <m:r>
                          <a:rPr lang="en-US" b="1" i="1" smtClean="0">
                            <a:latin typeface="Cambria Math" panose="02040503050406030204" pitchFamily="18" charset="0"/>
                          </a:rPr>
                          <m:t>𝑳𝑺𝑻𝑴</m:t>
                        </m:r>
                      </m:e>
                      <m:sub>
                        <m:r>
                          <a:rPr lang="en-US" b="1" i="1" smtClean="0">
                            <a:latin typeface="Cambria Math" panose="02040503050406030204" pitchFamily="18" charset="0"/>
                          </a:rPr>
                          <m:t>𝒆𝒏𝒄𝒐𝒅𝒆</m:t>
                        </m:r>
                      </m:sub>
                      <m:sup>
                        <m:r>
                          <a:rPr lang="en-US" b="1" i="1" smtClean="0">
                            <a:latin typeface="Cambria Math" panose="02040503050406030204" pitchFamily="18" charset="0"/>
                          </a:rPr>
                          <m:t>𝒘𝒐𝒓𝒅</m:t>
                        </m:r>
                      </m:sup>
                    </m:sSubSup>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𝒆</m:t>
                        </m:r>
                      </m:e>
                      <m:sub>
                        <m:r>
                          <a:rPr lang="en-US" b="1" i="1" smtClean="0">
                            <a:latin typeface="Cambria Math" panose="02040503050406030204" pitchFamily="18" charset="0"/>
                          </a:rPr>
                          <m:t>𝒕</m:t>
                        </m:r>
                      </m:sub>
                      <m:sup>
                        <m:r>
                          <a:rPr lang="en-US" b="1" i="1" smtClean="0">
                            <a:latin typeface="Cambria Math" panose="02040503050406030204" pitchFamily="18" charset="0"/>
                          </a:rPr>
                          <m:t>𝒘</m:t>
                        </m:r>
                      </m:sup>
                    </m:sSubSup>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𝒉</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𝒘</m:t>
                        </m:r>
                      </m:sup>
                    </m:sSubSup>
                    <m:d>
                      <m:dPr>
                        <m:ctrlPr>
                          <a:rPr lang="en-US" b="1" i="1" smtClean="0">
                            <a:latin typeface="Cambria Math" panose="02040503050406030204" pitchFamily="18" charset="0"/>
                          </a:rPr>
                        </m:ctrlPr>
                      </m:dPr>
                      <m:e>
                        <m:r>
                          <a:rPr lang="en-US" b="1" i="1" smtClean="0">
                            <a:latin typeface="Cambria Math" panose="02040503050406030204" pitchFamily="18" charset="0"/>
                          </a:rPr>
                          <m:t>𝒆𝒏𝒄</m:t>
                        </m:r>
                      </m:e>
                    </m:d>
                    <m:r>
                      <a:rPr lang="en-US" b="1" i="1" smtClean="0">
                        <a:latin typeface="Cambria Math" panose="02040503050406030204" pitchFamily="18" charset="0"/>
                      </a:rPr>
                      <m:t>)</m:t>
                    </m:r>
                  </m:oMath>
                </a14:m>
                <a:r>
                  <a:rPr lang="en-US" dirty="0"/>
                  <a:t>.</a:t>
                </a:r>
              </a:p>
              <a:p>
                <a:pPr marL="285750" indent="-285750">
                  <a:buFont typeface="Arial" panose="020B0604020202020204" pitchFamily="34" charset="0"/>
                  <a:buChar char="•"/>
                </a:pPr>
                <a:r>
                  <a:rPr lang="en-US" dirty="0"/>
                  <a:t>To build representation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𝐷</m:t>
                        </m:r>
                      </m:sub>
                    </m:sSub>
                  </m:oMath>
                </a14:m>
                <a:r>
                  <a:rPr lang="en-US" dirty="0"/>
                  <a:t> for the current document D, another layer of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𝐿𝑆𝑇𝑀</m:t>
                        </m:r>
                      </m:e>
                      <m:sub>
                        <m:r>
                          <a:rPr lang="en-US" b="0" i="1" smtClean="0">
                            <a:latin typeface="Cambria Math" panose="02040503050406030204" pitchFamily="18" charset="0"/>
                          </a:rPr>
                          <m:t>𝑒𝑛𝑐𝑜𝑑𝑒</m:t>
                        </m:r>
                      </m:sub>
                      <m:sup>
                        <m:r>
                          <a:rPr lang="en-US" b="0" i="1" smtClean="0">
                            <a:latin typeface="Cambria Math" panose="02040503050406030204" pitchFamily="18" charset="0"/>
                          </a:rPr>
                          <m:t>𝑠𝑒𝑛𝑡𝑒𝑛𝑐𝑒</m:t>
                        </m:r>
                      </m:sup>
                    </m:sSubSup>
                  </m:oMath>
                </a14:m>
                <a:r>
                  <a:rPr lang="en-US" dirty="0"/>
                  <a:t> is placed on top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𝐿𝑆𝑇𝑀</m:t>
                        </m:r>
                      </m:e>
                      <m:sub>
                        <m:r>
                          <a:rPr lang="en-US" b="0" i="1" smtClean="0">
                            <a:latin typeface="Cambria Math" panose="02040503050406030204" pitchFamily="18" charset="0"/>
                          </a:rPr>
                          <m:t>𝑒𝑛𝑐𝑜𝑑𝑒</m:t>
                        </m:r>
                      </m:sub>
                      <m:sup>
                        <m:r>
                          <a:rPr lang="en-US" b="0" i="1" smtClean="0">
                            <a:latin typeface="Cambria Math" panose="02040503050406030204" pitchFamily="18" charset="0"/>
                          </a:rPr>
                          <m:t>𝑤𝑜𝑟𝑑</m:t>
                        </m:r>
                      </m:sup>
                    </m:sSubSup>
                    <m:r>
                      <a:rPr lang="en-US" b="0" i="0" smtClean="0">
                        <a:latin typeface="Cambria Math" panose="02040503050406030204" pitchFamily="18" charset="0"/>
                      </a:rPr>
                      <m:t> </m:t>
                    </m:r>
                  </m:oMath>
                </a14:m>
                <a:r>
                  <a:rPr lang="en-US" dirty="0"/>
                  <a:t>and computing representations sequentially for each time step:</a:t>
                </a:r>
              </a:p>
              <a:p>
                <a:r>
                  <a:rPr lang="en-US" dirty="0"/>
                  <a:t>     </a:t>
                </a:r>
                <a14:m>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𝒉</m:t>
                        </m:r>
                      </m:e>
                      <m:sub>
                        <m:r>
                          <a:rPr lang="en-US" b="1" i="1" smtClean="0">
                            <a:latin typeface="Cambria Math" panose="02040503050406030204" pitchFamily="18" charset="0"/>
                          </a:rPr>
                          <m:t>𝒕</m:t>
                        </m:r>
                      </m:sub>
                      <m:sup>
                        <m:r>
                          <a:rPr lang="en-US" b="1" i="1" smtClean="0">
                            <a:latin typeface="Cambria Math" panose="02040503050406030204" pitchFamily="18" charset="0"/>
                          </a:rPr>
                          <m:t>𝒔</m:t>
                        </m:r>
                      </m:sup>
                    </m:sSubSup>
                    <m:r>
                      <a:rPr lang="en-US" b="1" i="1" smtClean="0">
                        <a:latin typeface="Cambria Math" panose="02040503050406030204" pitchFamily="18" charset="0"/>
                      </a:rPr>
                      <m:t>(</m:t>
                    </m:r>
                    <m:r>
                      <a:rPr lang="en-US" b="1" i="1" smtClean="0">
                        <a:latin typeface="Cambria Math" panose="02040503050406030204" pitchFamily="18" charset="0"/>
                      </a:rPr>
                      <m:t>𝒆𝒏𝒄</m:t>
                    </m:r>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m:t>
                        </m:r>
                        <m:r>
                          <a:rPr lang="en-US" b="1" i="1" smtClean="0">
                            <a:latin typeface="Cambria Math" panose="02040503050406030204" pitchFamily="18" charset="0"/>
                          </a:rPr>
                          <m:t>𝑳𝑺𝑻𝑴</m:t>
                        </m:r>
                      </m:e>
                      <m:sub>
                        <m:r>
                          <a:rPr lang="en-US" b="1" i="1" smtClean="0">
                            <a:latin typeface="Cambria Math" panose="02040503050406030204" pitchFamily="18" charset="0"/>
                          </a:rPr>
                          <m:t>𝒆𝒏𝒄𝒐𝒅𝒆</m:t>
                        </m:r>
                      </m:sub>
                      <m:sup>
                        <m:r>
                          <a:rPr lang="en-US" b="1" i="1" smtClean="0">
                            <a:latin typeface="Cambria Math" panose="02040503050406030204" pitchFamily="18" charset="0"/>
                          </a:rPr>
                          <m:t>𝒔𝒆𝒏𝒕𝒆𝒏𝒄𝒆</m:t>
                        </m:r>
                      </m:sup>
                    </m:sSubSup>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𝒆</m:t>
                        </m:r>
                      </m:e>
                      <m:sub>
                        <m:r>
                          <a:rPr lang="en-US" b="1" i="1" smtClean="0">
                            <a:latin typeface="Cambria Math" panose="02040503050406030204" pitchFamily="18" charset="0"/>
                          </a:rPr>
                          <m:t>𝒕</m:t>
                        </m:r>
                      </m:sub>
                      <m:sup>
                        <m:r>
                          <a:rPr lang="en-US" b="1" i="1" smtClean="0">
                            <a:latin typeface="Cambria Math" panose="02040503050406030204" pitchFamily="18" charset="0"/>
                          </a:rPr>
                          <m:t>𝒔</m:t>
                        </m:r>
                      </m:sup>
                    </m:sSubSup>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𝒉</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𝒔</m:t>
                        </m:r>
                      </m:sup>
                    </m:sSubSup>
                    <m:d>
                      <m:dPr>
                        <m:ctrlPr>
                          <a:rPr lang="en-US" b="1" i="1" smtClean="0">
                            <a:latin typeface="Cambria Math" panose="02040503050406030204" pitchFamily="18" charset="0"/>
                          </a:rPr>
                        </m:ctrlPr>
                      </m:dPr>
                      <m:e>
                        <m:r>
                          <a:rPr lang="en-US" b="1" i="1" smtClean="0">
                            <a:latin typeface="Cambria Math" panose="02040503050406030204" pitchFamily="18" charset="0"/>
                          </a:rPr>
                          <m:t>𝒆𝒏𝒄</m:t>
                        </m:r>
                      </m:e>
                    </m:d>
                    <m:r>
                      <a:rPr lang="en-US" b="1" i="1" smtClean="0">
                        <a:latin typeface="Cambria Math" panose="02040503050406030204" pitchFamily="18" charset="0"/>
                      </a:rPr>
                      <m:t>)</m:t>
                    </m:r>
                  </m:oMath>
                </a14:m>
                <a:r>
                  <a:rPr lang="en-US" b="1" dirty="0"/>
                  <a:t>.</a:t>
                </a:r>
              </a:p>
            </p:txBody>
          </p:sp>
        </mc:Choice>
        <mc:Fallback>
          <p:sp>
            <p:nvSpPr>
              <p:cNvPr id="7" name="TextBox 6">
                <a:extLst>
                  <a:ext uri="{FF2B5EF4-FFF2-40B4-BE49-F238E27FC236}">
                    <a16:creationId xmlns:a16="http://schemas.microsoft.com/office/drawing/2014/main" id="{1274F0B0-FC53-AA4B-985C-079A05E1247A}"/>
                  </a:ext>
                </a:extLst>
              </p:cNvPr>
              <p:cNvSpPr txBox="1">
                <a:spLocks noRot="1" noChangeAspect="1" noMove="1" noResize="1" noEditPoints="1" noAdjustHandles="1" noChangeArrowheads="1" noChangeShapeType="1" noTextEdit="1"/>
              </p:cNvSpPr>
              <p:nvPr/>
            </p:nvSpPr>
            <p:spPr>
              <a:xfrm>
                <a:off x="914400" y="1280160"/>
                <a:ext cx="5231958" cy="4033989"/>
              </a:xfrm>
              <a:prstGeom prst="rect">
                <a:avLst/>
              </a:prstGeom>
              <a:blipFill>
                <a:blip r:embed="rId4"/>
                <a:stretch>
                  <a:fillRect l="-728" t="-629" r="-27427" b="-2201"/>
                </a:stretch>
              </a:blipFill>
            </p:spPr>
            <p:txBody>
              <a:bodyPr/>
              <a:lstStyle/>
              <a:p>
                <a:r>
                  <a:rPr lang="en-US">
                    <a:noFill/>
                  </a:rPr>
                  <a:t> </a:t>
                </a:r>
              </a:p>
            </p:txBody>
          </p:sp>
        </mc:Fallback>
      </mc:AlternateContent>
    </p:spTree>
    <p:extLst>
      <p:ext uri="{BB962C8B-B14F-4D97-AF65-F5344CB8AC3E}">
        <p14:creationId xmlns:p14="http://schemas.microsoft.com/office/powerpoint/2010/main" val="3894869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DER-OU_Angle.png">
            <a:extLst>
              <a:ext uri="{FF2B5EF4-FFF2-40B4-BE49-F238E27FC236}">
                <a16:creationId xmlns:a16="http://schemas.microsoft.com/office/drawing/2014/main" id="{FE5D4A47-672B-D040-93E8-FC38C0B1E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8793"/>
            <a:ext cx="12192000" cy="1109207"/>
          </a:xfrm>
          <a:prstGeom prst="rect">
            <a:avLst/>
          </a:prstGeom>
        </p:spPr>
      </p:pic>
      <p:sp>
        <p:nvSpPr>
          <p:cNvPr id="3" name="TextBox 2">
            <a:extLst>
              <a:ext uri="{FF2B5EF4-FFF2-40B4-BE49-F238E27FC236}">
                <a16:creationId xmlns:a16="http://schemas.microsoft.com/office/drawing/2014/main" id="{1923410F-31F6-FF47-9CC2-49A9CC5F0AC4}"/>
              </a:ext>
            </a:extLst>
          </p:cNvPr>
          <p:cNvSpPr txBox="1"/>
          <p:nvPr/>
        </p:nvSpPr>
        <p:spPr>
          <a:xfrm>
            <a:off x="641131" y="588579"/>
            <a:ext cx="10846676" cy="1015663"/>
          </a:xfrm>
          <a:prstGeom prst="rect">
            <a:avLst/>
          </a:prstGeom>
          <a:noFill/>
        </p:spPr>
        <p:txBody>
          <a:bodyPr wrap="square" rtlCol="0">
            <a:spAutoFit/>
          </a:bodyPr>
          <a:lstStyle/>
          <a:p>
            <a:r>
              <a:rPr lang="en-US" sz="2400" b="1" dirty="0"/>
              <a:t>3.3 Model 2: Hierarchical LSTM</a:t>
            </a:r>
          </a:p>
          <a:p>
            <a:endParaRPr lang="en-US" dirty="0"/>
          </a:p>
          <a:p>
            <a:endParaRPr lang="en-US" dirty="0"/>
          </a:p>
        </p:txBody>
      </p:sp>
      <p:pic>
        <p:nvPicPr>
          <p:cNvPr id="5" name="Picture 4">
            <a:extLst>
              <a:ext uri="{FF2B5EF4-FFF2-40B4-BE49-F238E27FC236}">
                <a16:creationId xmlns:a16="http://schemas.microsoft.com/office/drawing/2014/main" id="{CDB83B47-A69E-E94B-BDEE-7F2A80037CB0}"/>
              </a:ext>
            </a:extLst>
          </p:cNvPr>
          <p:cNvPicPr>
            <a:picLocks noChangeAspect="1"/>
          </p:cNvPicPr>
          <p:nvPr/>
        </p:nvPicPr>
        <p:blipFill>
          <a:blip r:embed="rId3"/>
          <a:stretch>
            <a:fillRect/>
          </a:stretch>
        </p:blipFill>
        <p:spPr>
          <a:xfrm>
            <a:off x="6832556" y="1651749"/>
            <a:ext cx="4590288" cy="2433320"/>
          </a:xfrm>
          <a:prstGeom prst="rect">
            <a:avLst/>
          </a:prstGeom>
        </p:spPr>
      </p:pic>
      <p:sp>
        <p:nvSpPr>
          <p:cNvPr id="6" name="Rectangle 5">
            <a:extLst>
              <a:ext uri="{FF2B5EF4-FFF2-40B4-BE49-F238E27FC236}">
                <a16:creationId xmlns:a16="http://schemas.microsoft.com/office/drawing/2014/main" id="{F2B36706-5718-B444-A236-A78BA8BD1BDF}"/>
              </a:ext>
            </a:extLst>
          </p:cNvPr>
          <p:cNvSpPr/>
          <p:nvPr/>
        </p:nvSpPr>
        <p:spPr>
          <a:xfrm>
            <a:off x="7415174" y="4211936"/>
            <a:ext cx="4072633" cy="307777"/>
          </a:xfrm>
          <a:prstGeom prst="rect">
            <a:avLst/>
          </a:prstGeom>
        </p:spPr>
        <p:txBody>
          <a:bodyPr wrap="square">
            <a:spAutoFit/>
          </a:bodyPr>
          <a:lstStyle/>
          <a:p>
            <a:r>
              <a:rPr lang="en-US" sz="1400" dirty="0">
                <a:effectLst/>
                <a:latin typeface="Helvetica" pitchFamily="2" charset="0"/>
              </a:rPr>
              <a:t>Hierarchical Sequence to Sequence Model.</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274F0B0-FC53-AA4B-985C-079A05E1247A}"/>
                  </a:ext>
                </a:extLst>
              </p:cNvPr>
              <p:cNvSpPr txBox="1"/>
              <p:nvPr/>
            </p:nvSpPr>
            <p:spPr>
              <a:xfrm>
                <a:off x="946205" y="1280160"/>
                <a:ext cx="5231958" cy="4828566"/>
              </a:xfrm>
              <a:prstGeom prst="rect">
                <a:avLst/>
              </a:prstGeom>
              <a:noFill/>
            </p:spPr>
            <p:txBody>
              <a:bodyPr wrap="square" rtlCol="0">
                <a:spAutoFit/>
              </a:bodyPr>
              <a:lstStyle/>
              <a:p>
                <a:pPr marL="285750" indent="-285750">
                  <a:buFont typeface="Arial" panose="020B0604020202020204" pitchFamily="34" charset="0"/>
                  <a:buChar char="•"/>
                </a:pPr>
                <a:r>
                  <a:rPr lang="en-US" dirty="0"/>
                  <a:t>As with encoding, the decoding algorithm operates on a hierarchical structure with two layers of LSTMs.</a:t>
                </a:r>
              </a:p>
              <a:p>
                <a:pPr marL="285750" indent="-285750">
                  <a:buFont typeface="Arial" panose="020B0604020202020204" pitchFamily="34" charset="0"/>
                  <a:buChar char="•"/>
                </a:pPr>
                <a:r>
                  <a:rPr lang="en-US" dirty="0"/>
                  <a:t> LSTM outputs at sentence level for time step t are obtained by:</a:t>
                </a:r>
              </a:p>
              <a:p>
                <a:r>
                  <a:rPr lang="en-US" b="1" dirty="0"/>
                  <a:t>         </a:t>
                </a:r>
                <a14:m>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𝒉</m:t>
                        </m:r>
                      </m:e>
                      <m:sub>
                        <m:r>
                          <a:rPr lang="en-US" b="1" i="1" smtClean="0">
                            <a:latin typeface="Cambria Math" panose="02040503050406030204" pitchFamily="18" charset="0"/>
                          </a:rPr>
                          <m:t>𝒕</m:t>
                        </m:r>
                      </m:sub>
                      <m:sup>
                        <m:r>
                          <a:rPr lang="en-US" b="1" i="1" smtClean="0">
                            <a:latin typeface="Cambria Math" panose="02040503050406030204" pitchFamily="18" charset="0"/>
                          </a:rPr>
                          <m:t>𝒔</m:t>
                        </m:r>
                      </m:sup>
                    </m:sSubSup>
                    <m:r>
                      <a:rPr lang="en-US" b="1" i="1" smtClean="0">
                        <a:latin typeface="Cambria Math" panose="02040503050406030204" pitchFamily="18" charset="0"/>
                      </a:rPr>
                      <m:t>(</m:t>
                    </m:r>
                    <m:r>
                      <a:rPr lang="en-US" b="1" i="1" smtClean="0">
                        <a:latin typeface="Cambria Math" panose="02040503050406030204" pitchFamily="18" charset="0"/>
                      </a:rPr>
                      <m:t>𝒅𝒆𝒄</m:t>
                    </m:r>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m:t>
                        </m:r>
                        <m:r>
                          <a:rPr lang="en-US" b="1" i="1" smtClean="0">
                            <a:latin typeface="Cambria Math" panose="02040503050406030204" pitchFamily="18" charset="0"/>
                          </a:rPr>
                          <m:t>𝑳𝑺𝑻𝑴</m:t>
                        </m:r>
                      </m:e>
                      <m:sub>
                        <m:r>
                          <a:rPr lang="en-US" b="1" i="1" smtClean="0">
                            <a:latin typeface="Cambria Math" panose="02040503050406030204" pitchFamily="18" charset="0"/>
                          </a:rPr>
                          <m:t>𝒅𝒆𝒄𝒐𝒅𝒆</m:t>
                        </m:r>
                      </m:sub>
                      <m:sup>
                        <m:r>
                          <a:rPr lang="en-US" b="1" i="1" smtClean="0">
                            <a:latin typeface="Cambria Math" panose="02040503050406030204" pitchFamily="18" charset="0"/>
                          </a:rPr>
                          <m:t>𝒔𝒆𝒏𝒕𝒆𝒏𝒄𝒆</m:t>
                        </m:r>
                      </m:sup>
                    </m:sSubSup>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𝒆</m:t>
                        </m:r>
                      </m:e>
                      <m:sub>
                        <m:r>
                          <a:rPr lang="en-US" b="1" i="1" smtClean="0">
                            <a:latin typeface="Cambria Math" panose="02040503050406030204" pitchFamily="18" charset="0"/>
                          </a:rPr>
                          <m:t>𝒕</m:t>
                        </m:r>
                      </m:sub>
                      <m:sup>
                        <m:r>
                          <a:rPr lang="en-US" b="1" i="1" smtClean="0">
                            <a:latin typeface="Cambria Math" panose="02040503050406030204" pitchFamily="18" charset="0"/>
                          </a:rPr>
                          <m:t>𝒔</m:t>
                        </m:r>
                      </m:sup>
                    </m:sSubSup>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𝒉</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𝒔</m:t>
                        </m:r>
                      </m:sup>
                    </m:sSubSup>
                    <m:d>
                      <m:dPr>
                        <m:ctrlPr>
                          <a:rPr lang="en-US" b="1" i="1" smtClean="0">
                            <a:latin typeface="Cambria Math" panose="02040503050406030204" pitchFamily="18" charset="0"/>
                          </a:rPr>
                        </m:ctrlPr>
                      </m:dPr>
                      <m:e>
                        <m:r>
                          <a:rPr lang="en-US" b="1" i="1" smtClean="0">
                            <a:latin typeface="Cambria Math" panose="02040503050406030204" pitchFamily="18" charset="0"/>
                          </a:rPr>
                          <m:t>𝒅𝒆𝒄</m:t>
                        </m:r>
                      </m:e>
                    </m:d>
                    <m:r>
                      <a:rPr lang="en-US" b="1" i="1" smtClean="0">
                        <a:latin typeface="Cambria Math" panose="02040503050406030204" pitchFamily="18" charset="0"/>
                      </a:rPr>
                      <m:t>)</m:t>
                    </m:r>
                  </m:oMath>
                </a14:m>
                <a:r>
                  <a:rPr lang="en-US" dirty="0"/>
                  <a:t>.</a:t>
                </a:r>
              </a:p>
              <a:p>
                <a:pPr marL="285750" indent="-285750">
                  <a:buFont typeface="Arial" panose="020B0604020202020204" pitchFamily="34" charset="0"/>
                  <a:buChar char="•"/>
                </a:pPr>
                <a:r>
                  <a:rPr lang="en-US" b="0" dirty="0"/>
                  <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𝑡</m:t>
                        </m:r>
                      </m:sub>
                      <m:sup>
                        <m:r>
                          <a:rPr lang="en-US" b="0" i="1" smtClean="0">
                            <a:latin typeface="Cambria Math" panose="02040503050406030204" pitchFamily="18" charset="0"/>
                          </a:rPr>
                          <m:t>𝑠</m:t>
                        </m:r>
                      </m:sup>
                    </m:sSubSup>
                    <m:r>
                      <a:rPr lang="en-US" b="0" i="1" smtClean="0">
                        <a:latin typeface="Cambria Math" panose="02040503050406030204" pitchFamily="18" charset="0"/>
                      </a:rPr>
                      <m:t>(</m:t>
                    </m:r>
                    <m:r>
                      <a:rPr lang="en-US" b="0" i="1" smtClean="0">
                        <a:latin typeface="Cambria Math" panose="02040503050406030204" pitchFamily="18" charset="0"/>
                      </a:rPr>
                      <m:t>𝑑𝑒𝑐</m:t>
                    </m:r>
                    <m:r>
                      <a:rPr lang="en-US" b="0" i="1" smtClean="0">
                        <a:latin typeface="Cambria Math" panose="02040503050406030204" pitchFamily="18" charset="0"/>
                      </a:rPr>
                      <m:t>)</m:t>
                    </m:r>
                  </m:oMath>
                </a14:m>
                <a:r>
                  <a:rPr lang="en-US" dirty="0"/>
                  <a:t>is used as the original input into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𝐿𝑆𝑇𝑀</m:t>
                        </m:r>
                      </m:e>
                      <m:sub>
                        <m:r>
                          <a:rPr lang="en-US" b="0" i="1" smtClean="0">
                            <a:latin typeface="Cambria Math" panose="02040503050406030204" pitchFamily="18" charset="0"/>
                          </a:rPr>
                          <m:t>𝑑𝑒𝑐𝑜𝑑𝑒</m:t>
                        </m:r>
                      </m:sub>
                      <m:sup>
                        <m:r>
                          <a:rPr lang="en-US" b="0" i="1" smtClean="0">
                            <a:latin typeface="Cambria Math" panose="02040503050406030204" pitchFamily="18" charset="0"/>
                          </a:rPr>
                          <m:t>𝑤𝑜𝑟𝑑</m:t>
                        </m:r>
                      </m:sup>
                    </m:sSubSup>
                  </m:oMath>
                </a14:m>
                <a:r>
                  <a:rPr lang="en-US" dirty="0"/>
                  <a:t> for subsequently predicting tokens at sentence level.</a:t>
                </a:r>
              </a:p>
              <a:p>
                <a:pPr marL="285750" indent="-285750">
                  <a:buFont typeface="Arial" panose="020B0604020202020204" pitchFamily="34" charset="0"/>
                  <a:buChar char="•"/>
                </a:pPr>
                <a:r>
                  <a:rPr lang="en-US" dirty="0"/>
                  <a:t>Predicted tokens at each position sequentially is then combined with earlier hidden vectors for the next timestep prediction until the ends token is predicted.</a:t>
                </a:r>
              </a:p>
              <a:p>
                <a:pPr marL="285750" indent="-285750">
                  <a:buFont typeface="Arial" panose="020B0604020202020204" pitchFamily="34" charset="0"/>
                  <a:buChar char="•"/>
                </a:pPr>
                <a:endParaRPr lang="en-US" dirty="0"/>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𝒑</m:t>
                      </m:r>
                      <m:r>
                        <a:rPr lang="en-US" b="1" i="1" smtClean="0">
                          <a:latin typeface="Cambria Math" panose="02040503050406030204" pitchFamily="18" charset="0"/>
                        </a:rPr>
                        <m:t>(</m:t>
                      </m:r>
                      <m:r>
                        <a:rPr lang="en-US" b="1" i="1" smtClean="0">
                          <a:latin typeface="Cambria Math" panose="02040503050406030204" pitchFamily="18" charset="0"/>
                        </a:rPr>
                        <m:t>𝒘</m:t>
                      </m:r>
                      <m:r>
                        <a:rPr lang="en-US" b="1" i="1" smtClean="0">
                          <a:latin typeface="Cambria Math" panose="02040503050406030204" pitchFamily="18" charset="0"/>
                        </a:rPr>
                        <m:t>|∙)=</m:t>
                      </m:r>
                      <m:r>
                        <a:rPr lang="en-US" b="1" i="1" smtClean="0">
                          <a:latin typeface="Cambria Math" panose="02040503050406030204" pitchFamily="18" charset="0"/>
                        </a:rPr>
                        <m:t>𝒔𝒐𝒇𝒕𝒎𝒂𝒙</m:t>
                      </m:r>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𝒆</m:t>
                          </m:r>
                        </m:e>
                        <m:sub>
                          <m:r>
                            <a:rPr lang="en-US" b="1" i="1" smtClean="0">
                              <a:latin typeface="Cambria Math" panose="02040503050406030204" pitchFamily="18" charset="0"/>
                            </a:rPr>
                            <m:t>𝒕</m:t>
                          </m:r>
                        </m:sub>
                        <m:sup>
                          <m:r>
                            <a:rPr lang="en-US" b="1" i="1" smtClean="0">
                              <a:latin typeface="Cambria Math" panose="02040503050406030204" pitchFamily="18" charset="0"/>
                            </a:rPr>
                            <m:t>𝒘</m:t>
                          </m:r>
                        </m:sup>
                      </m:sSubSup>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𝒉</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𝒘</m:t>
                          </m:r>
                        </m:sup>
                      </m:sSubSup>
                      <m:d>
                        <m:dPr>
                          <m:ctrlPr>
                            <a:rPr lang="en-US" b="1" i="1" smtClean="0">
                              <a:latin typeface="Cambria Math" panose="02040503050406030204" pitchFamily="18" charset="0"/>
                            </a:rPr>
                          </m:ctrlPr>
                        </m:dPr>
                        <m:e>
                          <m:r>
                            <a:rPr lang="en-US" b="1" i="1" smtClean="0">
                              <a:latin typeface="Cambria Math" panose="02040503050406030204" pitchFamily="18" charset="0"/>
                            </a:rPr>
                            <m:t>𝒅𝒆𝒄</m:t>
                          </m:r>
                        </m:e>
                      </m:d>
                      <m:r>
                        <a:rPr lang="en-US" b="1" i="1" smtClean="0">
                          <a:latin typeface="Cambria Math" panose="02040503050406030204" pitchFamily="18" charset="0"/>
                        </a:rPr>
                        <m:t>)</m:t>
                      </m:r>
                    </m:oMath>
                  </m:oMathPara>
                </a14:m>
                <a:endParaRPr lang="en-US" b="1"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p:sp>
            <p:nvSpPr>
              <p:cNvPr id="7" name="TextBox 6">
                <a:extLst>
                  <a:ext uri="{FF2B5EF4-FFF2-40B4-BE49-F238E27FC236}">
                    <a16:creationId xmlns:a16="http://schemas.microsoft.com/office/drawing/2014/main" id="{1274F0B0-FC53-AA4B-985C-079A05E1247A}"/>
                  </a:ext>
                </a:extLst>
              </p:cNvPr>
              <p:cNvSpPr txBox="1">
                <a:spLocks noRot="1" noChangeAspect="1" noMove="1" noResize="1" noEditPoints="1" noAdjustHandles="1" noChangeArrowheads="1" noChangeShapeType="1" noTextEdit="1"/>
              </p:cNvSpPr>
              <p:nvPr/>
            </p:nvSpPr>
            <p:spPr>
              <a:xfrm>
                <a:off x="946205" y="1280160"/>
                <a:ext cx="5231958" cy="4828566"/>
              </a:xfrm>
              <a:prstGeom prst="rect">
                <a:avLst/>
              </a:prstGeom>
              <a:blipFill>
                <a:blip r:embed="rId4"/>
                <a:stretch>
                  <a:fillRect l="-728" t="-525" r="-1456"/>
                </a:stretch>
              </a:blipFill>
            </p:spPr>
            <p:txBody>
              <a:bodyPr/>
              <a:lstStyle/>
              <a:p>
                <a:r>
                  <a:rPr lang="en-US">
                    <a:noFill/>
                  </a:rPr>
                  <a:t> </a:t>
                </a:r>
              </a:p>
            </p:txBody>
          </p:sp>
        </mc:Fallback>
      </mc:AlternateContent>
    </p:spTree>
    <p:extLst>
      <p:ext uri="{BB962C8B-B14F-4D97-AF65-F5344CB8AC3E}">
        <p14:creationId xmlns:p14="http://schemas.microsoft.com/office/powerpoint/2010/main" val="2612700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DER-OU_Angle.png">
            <a:extLst>
              <a:ext uri="{FF2B5EF4-FFF2-40B4-BE49-F238E27FC236}">
                <a16:creationId xmlns:a16="http://schemas.microsoft.com/office/drawing/2014/main" id="{FE5D4A47-672B-D040-93E8-FC38C0B1E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8793"/>
            <a:ext cx="12192000" cy="1109207"/>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1E851FB-258E-334B-A744-E61FF3B8E062}"/>
                  </a:ext>
                </a:extLst>
              </p:cNvPr>
              <p:cNvSpPr/>
              <p:nvPr/>
            </p:nvSpPr>
            <p:spPr>
              <a:xfrm>
                <a:off x="843593" y="584028"/>
                <a:ext cx="10598333" cy="4468274"/>
              </a:xfrm>
              <a:prstGeom prst="rect">
                <a:avLst/>
              </a:prstGeom>
            </p:spPr>
            <p:txBody>
              <a:bodyPr wrap="square">
                <a:spAutoFit/>
              </a:bodyPr>
              <a:lstStyle/>
              <a:p>
                <a:r>
                  <a:rPr lang="en-US" sz="2400" b="1" dirty="0"/>
                  <a:t>Model 2: Hierarchical LSTM</a:t>
                </a:r>
              </a:p>
              <a:p>
                <a:endParaRPr lang="en-US" sz="2400" b="1" dirty="0"/>
              </a:p>
              <a:p>
                <a:pPr marL="285750" indent="-285750">
                  <a:buFont typeface="Arial" panose="020B0604020202020204" pitchFamily="34" charset="0"/>
                  <a:buChar char="•"/>
                </a:pPr>
                <a:r>
                  <a:rPr lang="en-US" dirty="0">
                    <a:effectLst/>
                    <a:latin typeface="Helvetica" pitchFamily="2" charset="0"/>
                  </a:rPr>
                  <a:t>During decoding,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𝐿𝑆𝑇𝑀</m:t>
                        </m:r>
                      </m:e>
                      <m:sub>
                        <m:r>
                          <a:rPr lang="en-US" b="0" i="1" smtClean="0">
                            <a:latin typeface="Cambria Math" panose="02040503050406030204" pitchFamily="18" charset="0"/>
                          </a:rPr>
                          <m:t>𝑑𝑒𝑐𝑜𝑑𝑒</m:t>
                        </m:r>
                      </m:sub>
                      <m:sup>
                        <m:r>
                          <a:rPr lang="en-US" b="0" i="1" smtClean="0">
                            <a:latin typeface="Cambria Math" panose="02040503050406030204" pitchFamily="18" charset="0"/>
                          </a:rPr>
                          <m:t>𝑤𝑜𝑟𝑑</m:t>
                        </m:r>
                      </m:sup>
                    </m:sSubSup>
                    <m:r>
                      <a:rPr lang="en-US" b="0" i="1" smtClean="0">
                        <a:latin typeface="Cambria Math" panose="02040503050406030204" pitchFamily="18" charset="0"/>
                      </a:rPr>
                      <m:t> </m:t>
                    </m:r>
                  </m:oMath>
                </a14:m>
                <a:r>
                  <a:rPr lang="en-US" dirty="0">
                    <a:effectLst/>
                    <a:latin typeface="Helvetica" pitchFamily="2" charset="0"/>
                  </a:rPr>
                  <a:t>generates each word token sequentially and combines it with earlier LSTM-outputted hidden vectors. </a:t>
                </a:r>
              </a:p>
              <a:p>
                <a:pPr marL="285750" indent="-285750">
                  <a:buFont typeface="Arial" panose="020B0604020202020204" pitchFamily="34" charset="0"/>
                  <a:buChar char="•"/>
                </a:pPr>
                <a:endParaRPr lang="en-US" dirty="0">
                  <a:effectLst/>
                  <a:latin typeface="Helvetica" pitchFamily="2" charset="0"/>
                </a:endParaRPr>
              </a:p>
              <a:p>
                <a:pPr marL="285750" indent="-285750">
                  <a:buFont typeface="Arial" panose="020B0604020202020204" pitchFamily="34" charset="0"/>
                  <a:buChar char="•"/>
                </a:pPr>
                <a:r>
                  <a:rPr lang="en-US" dirty="0">
                    <a:effectLst/>
                    <a:latin typeface="Helvetica" pitchFamily="2" charset="0"/>
                  </a:rPr>
                  <a:t>The</a:t>
                </a:r>
                <a:r>
                  <a:rPr lang="en-US" dirty="0">
                    <a:latin typeface="Helvetica" pitchFamily="2" charset="0"/>
                  </a:rPr>
                  <a:t> </a:t>
                </a:r>
                <a:r>
                  <a:rPr lang="en-US" dirty="0">
                    <a:effectLst/>
                    <a:latin typeface="Helvetica" pitchFamily="2" charset="0"/>
                  </a:rPr>
                  <a:t>LSTM hidden vector computed at the final time step is used to represent the current sentence.</a:t>
                </a:r>
              </a:p>
              <a:p>
                <a:pPr marL="285750" indent="-285750">
                  <a:buFont typeface="Arial" panose="020B0604020202020204" pitchFamily="34" charset="0"/>
                  <a:buChar char="•"/>
                </a:pPr>
                <a:endParaRPr lang="en-US" dirty="0">
                  <a:effectLst/>
                  <a:latin typeface="Helvetica" pitchFamily="2" charset="0"/>
                </a:endParaRPr>
              </a:p>
              <a:p>
                <a:pPr marL="285750" indent="-285750">
                  <a:buFont typeface="Arial" panose="020B0604020202020204" pitchFamily="34" charset="0"/>
                  <a:buChar char="•"/>
                </a:pPr>
                <a:r>
                  <a:rPr lang="en-US" dirty="0">
                    <a:effectLst/>
                    <a:latin typeface="Helvetica" pitchFamily="2" charset="0"/>
                  </a:rPr>
                  <a:t>This is passed to,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𝐿𝑆𝑇𝑀</m:t>
                        </m:r>
                      </m:e>
                      <m:sub>
                        <m:r>
                          <a:rPr lang="en-US" b="0" i="1" smtClean="0">
                            <a:latin typeface="Cambria Math" panose="02040503050406030204" pitchFamily="18" charset="0"/>
                          </a:rPr>
                          <m:t>𝑑𝑒𝑐𝑜𝑑𝑒</m:t>
                        </m:r>
                      </m:sub>
                      <m:sup>
                        <m:r>
                          <a:rPr lang="en-US" b="0" i="1" smtClean="0">
                            <a:latin typeface="Cambria Math" panose="02040503050406030204" pitchFamily="18" charset="0"/>
                          </a:rPr>
                          <m:t>𝑠𝑒𝑛𝑡𝑒𝑛𝑐𝑒</m:t>
                        </m:r>
                      </m:sup>
                    </m:sSubSup>
                    <m:r>
                      <a:rPr lang="en-US" b="0" i="1" smtClean="0">
                        <a:latin typeface="Cambria Math" panose="02040503050406030204" pitchFamily="18" charset="0"/>
                      </a:rPr>
                      <m:t> </m:t>
                    </m:r>
                  </m:oMath>
                </a14:m>
                <a:r>
                  <a:rPr lang="en-US" dirty="0">
                    <a:effectLst/>
                    <a:latin typeface="Helvetica" pitchFamily="2" charset="0"/>
                  </a:rPr>
                  <a:t> combined with </a:t>
                </a:r>
                <a14:m>
                  <m:oMath xmlns:m="http://schemas.openxmlformats.org/officeDocument/2006/math">
                    <m:sSubSup>
                      <m:sSubSupPr>
                        <m:ctrlPr>
                          <a:rPr lang="en-US" i="1" smtClean="0">
                            <a:effectLst/>
                            <a:latin typeface="Cambria Math" panose="02040503050406030204" pitchFamily="18" charset="0"/>
                          </a:rPr>
                        </m:ctrlPr>
                      </m:sSubSupPr>
                      <m:e>
                        <m:r>
                          <a:rPr lang="en-US" b="0" i="1" smtClean="0">
                            <a:effectLst/>
                            <a:latin typeface="Cambria Math" panose="02040503050406030204" pitchFamily="18" charset="0"/>
                          </a:rPr>
                          <m:t>h</m:t>
                        </m:r>
                      </m:e>
                      <m:sub>
                        <m:r>
                          <a:rPr lang="en-US" b="0" i="1" smtClean="0">
                            <a:effectLst/>
                            <a:latin typeface="Cambria Math" panose="02040503050406030204" pitchFamily="18" charset="0"/>
                          </a:rPr>
                          <m:t>𝑡</m:t>
                        </m:r>
                      </m:sub>
                      <m:sup>
                        <m:r>
                          <a:rPr lang="en-US" b="0" i="1" smtClean="0">
                            <a:effectLst/>
                            <a:latin typeface="Cambria Math" panose="02040503050406030204" pitchFamily="18" charset="0"/>
                          </a:rPr>
                          <m:t>𝑠</m:t>
                        </m:r>
                      </m:sup>
                    </m:sSubSup>
                    <m:r>
                      <a:rPr lang="en-US" b="0" i="1" smtClean="0">
                        <a:effectLst/>
                        <a:latin typeface="Cambria Math" panose="02040503050406030204" pitchFamily="18" charset="0"/>
                      </a:rPr>
                      <m:t> </m:t>
                    </m:r>
                  </m:oMath>
                </a14:m>
                <a:r>
                  <a:rPr lang="en-US" dirty="0">
                    <a:effectLst/>
                    <a:latin typeface="Helvetica" pitchFamily="2" charset="0"/>
                  </a:rPr>
                  <a:t>for the acquisition of </a:t>
                </a:r>
                <a14:m>
                  <m:oMath xmlns:m="http://schemas.openxmlformats.org/officeDocument/2006/math">
                    <m:sSubSup>
                      <m:sSubSupPr>
                        <m:ctrlPr>
                          <a:rPr lang="en-US" i="1" smtClean="0">
                            <a:effectLst/>
                            <a:latin typeface="Cambria Math" panose="02040503050406030204" pitchFamily="18" charset="0"/>
                          </a:rPr>
                        </m:ctrlPr>
                      </m:sSubSupPr>
                      <m:e>
                        <m:r>
                          <a:rPr lang="en-US" b="0" i="1" smtClean="0">
                            <a:effectLst/>
                            <a:latin typeface="Cambria Math" panose="02040503050406030204" pitchFamily="18" charset="0"/>
                          </a:rPr>
                          <m:t>h</m:t>
                        </m:r>
                      </m:e>
                      <m:sub>
                        <m:r>
                          <a:rPr lang="en-US" b="0" i="1" smtClean="0">
                            <a:effectLst/>
                            <a:latin typeface="Cambria Math" panose="02040503050406030204" pitchFamily="18" charset="0"/>
                          </a:rPr>
                          <m:t>𝑡</m:t>
                        </m:r>
                        <m:r>
                          <a:rPr lang="en-US" b="0" i="1" smtClean="0">
                            <a:effectLst/>
                            <a:latin typeface="Cambria Math" panose="02040503050406030204" pitchFamily="18" charset="0"/>
                          </a:rPr>
                          <m:t>+1</m:t>
                        </m:r>
                      </m:sub>
                      <m:sup>
                        <m:r>
                          <a:rPr lang="en-US" b="0" i="1" smtClean="0">
                            <a:effectLst/>
                            <a:latin typeface="Cambria Math" panose="02040503050406030204" pitchFamily="18" charset="0"/>
                          </a:rPr>
                          <m:t>𝑠</m:t>
                        </m:r>
                      </m:sup>
                    </m:sSubSup>
                  </m:oMath>
                </a14:m>
                <a:r>
                  <a:rPr lang="en-US" dirty="0">
                    <a:effectLst/>
                    <a:latin typeface="Helvetica" pitchFamily="2" charset="0"/>
                  </a:rPr>
                  <a:t>, and outputted to the next time step in sentence decoding.</a:t>
                </a:r>
              </a:p>
              <a:p>
                <a:pPr marL="285750" indent="-285750">
                  <a:buFont typeface="Arial" panose="020B0604020202020204" pitchFamily="34" charset="0"/>
                  <a:buChar char="•"/>
                </a:pPr>
                <a:endParaRPr lang="en-US" dirty="0">
                  <a:effectLst/>
                  <a:latin typeface="Helvetica" pitchFamily="2" charset="0"/>
                </a:endParaRPr>
              </a:p>
              <a:p>
                <a:pPr marL="285750" indent="-285750">
                  <a:buFont typeface="Arial" panose="020B0604020202020204" pitchFamily="34" charset="0"/>
                  <a:buChar char="•"/>
                </a:pPr>
                <a:r>
                  <a:rPr lang="en-US" dirty="0">
                    <a:effectLst/>
                    <a:latin typeface="Helvetica" pitchFamily="2" charset="0"/>
                  </a:rPr>
                  <a:t>For each timestep </a:t>
                </a:r>
                <a14:m>
                  <m:oMath xmlns:m="http://schemas.openxmlformats.org/officeDocument/2006/math">
                    <m:r>
                      <a:rPr lang="en-US" b="0" i="1" smtClean="0">
                        <a:effectLst/>
                        <a:latin typeface="Cambria Math" panose="02040503050406030204" pitchFamily="18" charset="0"/>
                      </a:rPr>
                      <m:t>𝑡</m:t>
                    </m:r>
                  </m:oMath>
                </a14:m>
                <a:r>
                  <a:rPr lang="en-US" dirty="0">
                    <a:effectLst/>
                    <a:latin typeface="Helvetica" pitchFamily="2" charset="0"/>
                  </a:rPr>
                  <a:t> ,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𝐿𝑆𝑇𝑀</m:t>
                        </m:r>
                      </m:e>
                      <m:sub>
                        <m:r>
                          <a:rPr lang="en-US" b="0" i="1" smtClean="0">
                            <a:latin typeface="Cambria Math" panose="02040503050406030204" pitchFamily="18" charset="0"/>
                          </a:rPr>
                          <m:t>𝑑𝑒𝑐𝑜𝑑𝑒</m:t>
                        </m:r>
                      </m:sub>
                      <m:sup>
                        <m:r>
                          <a:rPr lang="en-US" b="0" i="1" smtClean="0">
                            <a:latin typeface="Cambria Math" panose="02040503050406030204" pitchFamily="18" charset="0"/>
                          </a:rPr>
                          <m:t>𝑠𝑒𝑛𝑡𝑒𝑛𝑐𝑒</m:t>
                        </m:r>
                      </m:sup>
                    </m:sSubSup>
                    <m:r>
                      <a:rPr lang="en-US" b="0" i="1" smtClean="0">
                        <a:latin typeface="Cambria Math" panose="02040503050406030204" pitchFamily="18" charset="0"/>
                      </a:rPr>
                      <m:t> </m:t>
                    </m:r>
                  </m:oMath>
                </a14:m>
                <a:r>
                  <a:rPr lang="en-US" dirty="0">
                    <a:effectLst/>
                    <a:latin typeface="Helvetica" pitchFamily="2" charset="0"/>
                  </a:rPr>
                  <a:t>has to first decide whether decoding should proceed or come to a full stop.</a:t>
                </a:r>
              </a:p>
              <a:p>
                <a:pPr marL="285750" indent="-285750">
                  <a:buFont typeface="Arial" panose="020B0604020202020204" pitchFamily="34" charset="0"/>
                  <a:buChar char="•"/>
                </a:pPr>
                <a:endParaRPr lang="en-US" dirty="0">
                  <a:effectLst/>
                  <a:latin typeface="Helvetica" pitchFamily="2" charset="0"/>
                </a:endParaRPr>
              </a:p>
              <a:p>
                <a:pPr marL="285750" indent="-285750">
                  <a:buFont typeface="Arial" panose="020B0604020202020204" pitchFamily="34" charset="0"/>
                  <a:buChar char="•"/>
                </a:pPr>
                <a:r>
                  <a:rPr lang="en-US" dirty="0">
                    <a:latin typeface="Helvetica" pitchFamily="2" charset="0"/>
                  </a:rPr>
                  <a:t>A</a:t>
                </a:r>
                <a:r>
                  <a:rPr lang="en-US" dirty="0">
                    <a:effectLst/>
                    <a:latin typeface="Helvetica" pitchFamily="2" charset="0"/>
                  </a:rPr>
                  <a:t>n additional token </a:t>
                </a:r>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𝑒𝑛𝑑</m:t>
                        </m:r>
                      </m:e>
                      <m:sub>
                        <m:r>
                          <a:rPr lang="en-US" b="0" i="1" smtClean="0">
                            <a:effectLst/>
                            <a:latin typeface="Cambria Math" panose="02040503050406030204" pitchFamily="18" charset="0"/>
                          </a:rPr>
                          <m:t>𝐷</m:t>
                        </m:r>
                      </m:sub>
                    </m:sSub>
                    <m:r>
                      <a:rPr lang="en-US" b="0" i="1" smtClean="0">
                        <a:effectLst/>
                        <a:latin typeface="Cambria Math" panose="02040503050406030204" pitchFamily="18" charset="0"/>
                      </a:rPr>
                      <m:t> </m:t>
                    </m:r>
                  </m:oMath>
                </a14:m>
                <a:r>
                  <a:rPr lang="en-US" dirty="0">
                    <a:effectLst/>
                    <a:latin typeface="Helvetica" pitchFamily="2" charset="0"/>
                  </a:rPr>
                  <a:t>to the vocabulary and</a:t>
                </a:r>
                <a:r>
                  <a:rPr lang="en-US" dirty="0"/>
                  <a:t> decoding terminates when token </a:t>
                </a:r>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𝑒𝑛𝑑</m:t>
                        </m:r>
                      </m:e>
                      <m:sub>
                        <m:r>
                          <a:rPr lang="en-US" b="0" i="1" smtClean="0">
                            <a:effectLst/>
                            <a:latin typeface="Cambria Math" panose="02040503050406030204" pitchFamily="18" charset="0"/>
                          </a:rPr>
                          <m:t>𝐷</m:t>
                        </m:r>
                      </m:sub>
                    </m:sSub>
                  </m:oMath>
                </a14:m>
                <a:r>
                  <a:rPr lang="en-US" dirty="0"/>
                  <a:t> is predicted.</a:t>
                </a:r>
              </a:p>
              <a:p>
                <a:pPr marL="285750" indent="-285750">
                  <a:buFont typeface="Arial" panose="020B0604020202020204" pitchFamily="34" charset="0"/>
                  <a:buChar char="•"/>
                </a:pPr>
                <a:endParaRPr lang="en-US" dirty="0"/>
              </a:p>
            </p:txBody>
          </p:sp>
        </mc:Choice>
        <mc:Fallback xmlns="">
          <p:sp>
            <p:nvSpPr>
              <p:cNvPr id="5" name="Rectangle 4">
                <a:extLst>
                  <a:ext uri="{FF2B5EF4-FFF2-40B4-BE49-F238E27FC236}">
                    <a16:creationId xmlns:a16="http://schemas.microsoft.com/office/drawing/2014/main" id="{21E851FB-258E-334B-A744-E61FF3B8E062}"/>
                  </a:ext>
                </a:extLst>
              </p:cNvPr>
              <p:cNvSpPr>
                <a:spLocks noRot="1" noChangeAspect="1" noMove="1" noResize="1" noEditPoints="1" noAdjustHandles="1" noChangeArrowheads="1" noChangeShapeType="1" noTextEdit="1"/>
              </p:cNvSpPr>
              <p:nvPr/>
            </p:nvSpPr>
            <p:spPr>
              <a:xfrm>
                <a:off x="843593" y="584028"/>
                <a:ext cx="10598333" cy="4468274"/>
              </a:xfrm>
              <a:prstGeom prst="rect">
                <a:avLst/>
              </a:prstGeom>
              <a:blipFill>
                <a:blip r:embed="rId3"/>
                <a:stretch>
                  <a:fillRect l="-718" t="-850"/>
                </a:stretch>
              </a:blipFill>
            </p:spPr>
            <p:txBody>
              <a:bodyPr/>
              <a:lstStyle/>
              <a:p>
                <a:r>
                  <a:rPr lang="en-US">
                    <a:noFill/>
                  </a:rPr>
                  <a:t> </a:t>
                </a:r>
              </a:p>
            </p:txBody>
          </p:sp>
        </mc:Fallback>
      </mc:AlternateContent>
    </p:spTree>
    <p:extLst>
      <p:ext uri="{BB962C8B-B14F-4D97-AF65-F5344CB8AC3E}">
        <p14:creationId xmlns:p14="http://schemas.microsoft.com/office/powerpoint/2010/main" val="90749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DER-OU_Angle.png">
            <a:extLst>
              <a:ext uri="{FF2B5EF4-FFF2-40B4-BE49-F238E27FC236}">
                <a16:creationId xmlns:a16="http://schemas.microsoft.com/office/drawing/2014/main" id="{FE5D4A47-672B-D040-93E8-FC38C0B1E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8793"/>
            <a:ext cx="12192000" cy="1109207"/>
          </a:xfrm>
          <a:prstGeom prst="rect">
            <a:avLst/>
          </a:prstGeom>
        </p:spPr>
      </p:pic>
      <p:sp>
        <p:nvSpPr>
          <p:cNvPr id="3" name="Rectangle 2">
            <a:extLst>
              <a:ext uri="{FF2B5EF4-FFF2-40B4-BE49-F238E27FC236}">
                <a16:creationId xmlns:a16="http://schemas.microsoft.com/office/drawing/2014/main" id="{EB5AF4F0-F5B3-B14C-9C55-E67288941ED8}"/>
              </a:ext>
            </a:extLst>
          </p:cNvPr>
          <p:cNvSpPr/>
          <p:nvPr/>
        </p:nvSpPr>
        <p:spPr>
          <a:xfrm>
            <a:off x="704192" y="520290"/>
            <a:ext cx="7231117" cy="461665"/>
          </a:xfrm>
          <a:prstGeom prst="rect">
            <a:avLst/>
          </a:prstGeom>
        </p:spPr>
        <p:txBody>
          <a:bodyPr wrap="square">
            <a:spAutoFit/>
          </a:bodyPr>
          <a:lstStyle/>
          <a:p>
            <a:r>
              <a:rPr lang="en-US" sz="2400" b="1" dirty="0">
                <a:effectLst/>
                <a:latin typeface="Helvetica" pitchFamily="2" charset="0"/>
              </a:rPr>
              <a:t>3.4 Model 3: Hierarchical LSTM with Attention</a:t>
            </a:r>
          </a:p>
        </p:txBody>
      </p:sp>
      <p:pic>
        <p:nvPicPr>
          <p:cNvPr id="5" name="Picture 4">
            <a:extLst>
              <a:ext uri="{FF2B5EF4-FFF2-40B4-BE49-F238E27FC236}">
                <a16:creationId xmlns:a16="http://schemas.microsoft.com/office/drawing/2014/main" id="{D81E303A-4B32-9C41-9C5A-AEE31D3E91EF}"/>
              </a:ext>
            </a:extLst>
          </p:cNvPr>
          <p:cNvPicPr>
            <a:picLocks noChangeAspect="1"/>
          </p:cNvPicPr>
          <p:nvPr/>
        </p:nvPicPr>
        <p:blipFill>
          <a:blip r:embed="rId3"/>
          <a:stretch>
            <a:fillRect/>
          </a:stretch>
        </p:blipFill>
        <p:spPr>
          <a:xfrm>
            <a:off x="6865883" y="1450428"/>
            <a:ext cx="5085794" cy="2874579"/>
          </a:xfrm>
          <a:prstGeom prst="rect">
            <a:avLst/>
          </a:prstGeom>
        </p:spPr>
      </p:pic>
      <p:sp>
        <p:nvSpPr>
          <p:cNvPr id="6" name="Rectangle 5">
            <a:extLst>
              <a:ext uri="{FF2B5EF4-FFF2-40B4-BE49-F238E27FC236}">
                <a16:creationId xmlns:a16="http://schemas.microsoft.com/office/drawing/2014/main" id="{D7B6A6D9-AE58-5F4F-A265-474042CF9A5A}"/>
              </a:ext>
            </a:extLst>
          </p:cNvPr>
          <p:cNvSpPr/>
          <p:nvPr/>
        </p:nvSpPr>
        <p:spPr>
          <a:xfrm>
            <a:off x="7208263" y="4575234"/>
            <a:ext cx="4743414" cy="307777"/>
          </a:xfrm>
          <a:prstGeom prst="rect">
            <a:avLst/>
          </a:prstGeom>
        </p:spPr>
        <p:txBody>
          <a:bodyPr wrap="none">
            <a:spAutoFit/>
          </a:bodyPr>
          <a:lstStyle/>
          <a:p>
            <a:r>
              <a:rPr lang="en-US" sz="1400" dirty="0">
                <a:effectLst/>
                <a:latin typeface="Helvetica" pitchFamily="2" charset="0"/>
              </a:rPr>
              <a:t>Hierarchical Sequence to Sequence Model with Attention.</a:t>
            </a:r>
          </a:p>
        </p:txBody>
      </p:sp>
      <p:sp>
        <p:nvSpPr>
          <p:cNvPr id="7" name="TextBox 6">
            <a:extLst>
              <a:ext uri="{FF2B5EF4-FFF2-40B4-BE49-F238E27FC236}">
                <a16:creationId xmlns:a16="http://schemas.microsoft.com/office/drawing/2014/main" id="{B45405CC-6C5A-7645-8AC5-EE1FA9D55964}"/>
              </a:ext>
            </a:extLst>
          </p:cNvPr>
          <p:cNvSpPr txBox="1"/>
          <p:nvPr/>
        </p:nvSpPr>
        <p:spPr>
          <a:xfrm>
            <a:off x="704192" y="1271752"/>
            <a:ext cx="596987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Attention models adopt a look-back strategy by linking the current decoding stage with input sentences in an attempt to consider which part of the input is most responsible for the current decoding state.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attention version of hierarchical model is inspired by similar work in image caption generation and machine translation (Xu et al., 2015; </a:t>
            </a:r>
            <a:r>
              <a:rPr lang="en-US" dirty="0" err="1"/>
              <a:t>Bahdanau</a:t>
            </a:r>
            <a:r>
              <a:rPr lang="en-US" dirty="0"/>
              <a:t> et al., 2014).</a:t>
            </a:r>
          </a:p>
          <a:p>
            <a:endParaRPr lang="en-US" dirty="0"/>
          </a:p>
        </p:txBody>
      </p:sp>
    </p:spTree>
    <p:extLst>
      <p:ext uri="{BB962C8B-B14F-4D97-AF65-F5344CB8AC3E}">
        <p14:creationId xmlns:p14="http://schemas.microsoft.com/office/powerpoint/2010/main" val="2880084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DER-OU_Angle.png">
            <a:extLst>
              <a:ext uri="{FF2B5EF4-FFF2-40B4-BE49-F238E27FC236}">
                <a16:creationId xmlns:a16="http://schemas.microsoft.com/office/drawing/2014/main" id="{FE5D4A47-672B-D040-93E8-FC38C0B1E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8793"/>
            <a:ext cx="12192000" cy="1109207"/>
          </a:xfrm>
          <a:prstGeom prst="rect">
            <a:avLst/>
          </a:prstGeom>
        </p:spPr>
      </p:pic>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84DFF9E1-5C3C-2F4E-8856-01D8C3619B08}"/>
                  </a:ext>
                </a:extLst>
              </p:cNvPr>
              <p:cNvSpPr/>
              <p:nvPr/>
            </p:nvSpPr>
            <p:spPr>
              <a:xfrm>
                <a:off x="616868" y="406540"/>
                <a:ext cx="11228289" cy="5133649"/>
              </a:xfrm>
              <a:prstGeom prst="rect">
                <a:avLst/>
              </a:prstGeom>
            </p:spPr>
            <p:txBody>
              <a:bodyPr wrap="square">
                <a:spAutoFit/>
              </a:bodyPr>
              <a:lstStyle/>
              <a:p>
                <a:r>
                  <a:rPr lang="en-US" sz="2400" b="1" dirty="0">
                    <a:latin typeface="Helvetica" pitchFamily="2" charset="0"/>
                  </a:rPr>
                  <a:t>3.4 Model 3: Hierarchical LSTM with Attention</a:t>
                </a:r>
              </a:p>
              <a:p>
                <a:endParaRPr lang="en-US" sz="2400" b="1" dirty="0">
                  <a:latin typeface="Helvetica" pitchFamily="2" charset="0"/>
                </a:endParaRPr>
              </a:p>
              <a:p>
                <a:pPr marL="342900" indent="-342900">
                  <a:buFont typeface="Arial" panose="020B0604020202020204" pitchFamily="34" charset="0"/>
                  <a:buChar char="•"/>
                </a:pPr>
                <a:r>
                  <a:rPr lang="en-US" dirty="0">
                    <a:latin typeface="Helvetica" pitchFamily="2" charset="0"/>
                  </a:rPr>
                  <a:t>Until decoding stage, attention model is same as hierarchical model, which is two layers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𝐿𝑆𝑇𝑀</m:t>
                        </m:r>
                      </m:e>
                      <m:sub>
                        <m:r>
                          <a:rPr lang="en-US" b="0" i="1" smtClean="0">
                            <a:latin typeface="Cambria Math" panose="02040503050406030204" pitchFamily="18" charset="0"/>
                          </a:rPr>
                          <m:t>𝑤𝑜𝑟𝑑</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𝐿𝑆𝑇𝑀</m:t>
                        </m:r>
                      </m:e>
                      <m:sub>
                        <m:r>
                          <a:rPr lang="en-US" b="0" i="1" smtClean="0">
                            <a:latin typeface="Cambria Math" panose="02040503050406030204" pitchFamily="18" charset="0"/>
                          </a:rPr>
                          <m:t>𝑠𝑒𝑛𝑡𝑒𝑛𝑐𝑒</m:t>
                        </m:r>
                      </m:sub>
                    </m:sSub>
                  </m:oMath>
                </a14:m>
                <a:r>
                  <a:rPr lang="en-US" dirty="0">
                    <a:latin typeface="Helvetica" pitchFamily="2" charset="0"/>
                  </a:rPr>
                  <a:t>.</a:t>
                </a:r>
              </a:p>
              <a:p>
                <a:pPr marL="342900" indent="-342900">
                  <a:buFont typeface="Arial" panose="020B0604020202020204" pitchFamily="34" charset="0"/>
                  <a:buChar char="•"/>
                </a:pPr>
                <a:endParaRPr lang="en-US" dirty="0">
                  <a:latin typeface="Helvetica" pitchFamily="2" charset="0"/>
                </a:endParaRPr>
              </a:p>
              <a:p>
                <a:pPr marL="285750" indent="-285750">
                  <a:buFont typeface="Arial" panose="020B0604020202020204" pitchFamily="34" charset="0"/>
                  <a:buChar char="•"/>
                </a:pPr>
                <a:r>
                  <a:rPr lang="en-US" dirty="0">
                    <a:latin typeface="Helvetica" pitchFamily="2" charset="0"/>
                  </a:rPr>
                  <a:t>Attention model creates attention vector by </a:t>
                </a:r>
                <a:r>
                  <a:rPr lang="en-US" dirty="0"/>
                  <a:t>first linking the previous step decoding information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𝑠</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𝑑𝑒𝑐</m:t>
                        </m:r>
                      </m:e>
                    </m:d>
                  </m:oMath>
                </a14:m>
                <a:r>
                  <a:rPr lang="en-US" dirty="0"/>
                  <a:t> with the current step outputted from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𝐿𝑆𝑇𝑀</m:t>
                        </m:r>
                      </m:e>
                      <m:sub>
                        <m:r>
                          <a:rPr lang="en-US" b="0" i="1" smtClean="0">
                            <a:latin typeface="Cambria Math" panose="02040503050406030204" pitchFamily="18" charset="0"/>
                          </a:rPr>
                          <m:t>𝑠𝑒𝑛𝑡𝑒𝑛𝑐𝑒</m:t>
                        </m:r>
                      </m:sub>
                    </m:sSub>
                    <m:r>
                      <a:rPr lang="en-US" b="0" i="1" smtClean="0">
                        <a:latin typeface="Cambria Math" panose="02040503050406030204" pitchFamily="18" charset="0"/>
                      </a:rPr>
                      <m:t>(</m:t>
                    </m:r>
                    <m:r>
                      <a:rPr lang="en-US" b="0" i="1" smtClean="0">
                        <a:latin typeface="Cambria Math" panose="02040503050406030204" pitchFamily="18" charset="0"/>
                      </a:rPr>
                      <m:t>𝑒𝑛𝑐</m:t>
                    </m:r>
                    <m:r>
                      <a:rPr lang="en-US" b="0" i="1" smtClean="0">
                        <a:latin typeface="Cambria Math" panose="02040503050406030204" pitchFamily="18" charset="0"/>
                      </a:rPr>
                      <m:t>) </m:t>
                    </m:r>
                  </m:oMath>
                </a14:m>
                <a:r>
                  <a:rPr lang="en-US" dirty="0"/>
                  <a:t> with each of the input sentences to for strength vector:</a:t>
                </a:r>
              </a:p>
              <a:p>
                <a:pPr lvl="2"/>
                <a:r>
                  <a:rPr lang="en-US" dirty="0">
                    <a:latin typeface="Helvetica" pitchFamily="2" charset="0"/>
                  </a:rPr>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𝑼</m:t>
                        </m:r>
                      </m:e>
                      <m:sup>
                        <m:r>
                          <a:rPr lang="en-US" b="1" i="1" smtClean="0">
                            <a:latin typeface="Cambria Math" panose="02040503050406030204" pitchFamily="18" charset="0"/>
                          </a:rPr>
                          <m:t>𝑻</m:t>
                        </m:r>
                      </m:sup>
                    </m:sSup>
                    <m:r>
                      <a:rPr lang="en-US" b="1" i="1" smtClean="0">
                        <a:latin typeface="Cambria Math" panose="02040503050406030204" pitchFamily="18" charset="0"/>
                      </a:rPr>
                      <m:t>𝒇</m:t>
                    </m:r>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r>
                          <a:rPr lang="en-US" b="1" i="1" smtClean="0">
                            <a:latin typeface="Cambria Math" panose="02040503050406030204" pitchFamily="18" charset="0"/>
                            <a:ea typeface="Cambria Math" panose="02040503050406030204" pitchFamily="18" charset="0"/>
                          </a:rPr>
                          <m:t>∙</m:t>
                        </m:r>
                        <m:sSubSup>
                          <m:sSubSupPr>
                            <m:ctrlPr>
                              <a:rPr lang="en-US" b="1" i="1" smtClean="0">
                                <a:latin typeface="Cambria Math" panose="02040503050406030204" pitchFamily="18" charset="0"/>
                                <a:ea typeface="Cambria Math" panose="02040503050406030204" pitchFamily="18" charset="0"/>
                              </a:rPr>
                            </m:ctrlPr>
                          </m:sSubSupPr>
                          <m:e>
                            <m:r>
                              <a:rPr lang="en-US" b="1" i="1" smtClean="0">
                                <a:latin typeface="Cambria Math" panose="02040503050406030204" pitchFamily="18" charset="0"/>
                                <a:ea typeface="Cambria Math" panose="02040503050406030204" pitchFamily="18" charset="0"/>
                              </a:rPr>
                              <m:t>𝒉</m:t>
                            </m:r>
                          </m:e>
                          <m:sub>
                            <m:r>
                              <a:rPr lang="en-US" b="1" i="1" smtClean="0">
                                <a:latin typeface="Cambria Math" panose="02040503050406030204" pitchFamily="18" charset="0"/>
                                <a:ea typeface="Cambria Math" panose="02040503050406030204" pitchFamily="18" charset="0"/>
                              </a:rPr>
                              <m:t>𝒕</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up>
                            <m:r>
                              <a:rPr lang="en-US" b="1" i="1" smtClean="0">
                                <a:latin typeface="Cambria Math" panose="02040503050406030204" pitchFamily="18" charset="0"/>
                                <a:ea typeface="Cambria Math" panose="02040503050406030204" pitchFamily="18" charset="0"/>
                              </a:rPr>
                              <m:t>𝒔</m:t>
                            </m:r>
                          </m:sup>
                        </m:sSubSup>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𝒅𝒆𝒄</m:t>
                            </m:r>
                          </m:e>
                        </m:d>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𝑾</m:t>
                            </m:r>
                          </m:e>
                          <m:sub>
                            <m:r>
                              <a:rPr lang="en-US" b="1" i="1" smtClean="0">
                                <a:latin typeface="Cambria Math" panose="02040503050406030204" pitchFamily="18" charset="0"/>
                                <a:ea typeface="Cambria Math" panose="02040503050406030204" pitchFamily="18" charset="0"/>
                              </a:rPr>
                              <m:t>𝟐</m:t>
                            </m:r>
                          </m:sub>
                        </m:sSub>
                        <m:r>
                          <a:rPr lang="en-US" b="1" i="1" smtClean="0">
                            <a:latin typeface="Cambria Math" panose="02040503050406030204" pitchFamily="18" charset="0"/>
                            <a:ea typeface="Cambria Math" panose="02040503050406030204" pitchFamily="18" charset="0"/>
                          </a:rPr>
                          <m:t>∙</m:t>
                        </m:r>
                        <m:sSubSup>
                          <m:sSubSupPr>
                            <m:ctrlPr>
                              <a:rPr lang="en-US" b="1" i="1" smtClean="0">
                                <a:latin typeface="Cambria Math" panose="02040503050406030204" pitchFamily="18" charset="0"/>
                                <a:ea typeface="Cambria Math" panose="02040503050406030204" pitchFamily="18" charset="0"/>
                              </a:rPr>
                            </m:ctrlPr>
                          </m:sSubSupPr>
                          <m:e>
                            <m:r>
                              <a:rPr lang="en-US" b="1" i="1" smtClean="0">
                                <a:latin typeface="Cambria Math" panose="02040503050406030204" pitchFamily="18" charset="0"/>
                                <a:ea typeface="Cambria Math" panose="02040503050406030204" pitchFamily="18" charset="0"/>
                              </a:rPr>
                              <m:t>𝒉</m:t>
                            </m:r>
                          </m:e>
                          <m:sub>
                            <m:r>
                              <a:rPr lang="en-US" b="1" i="1" smtClean="0">
                                <a:latin typeface="Cambria Math" panose="02040503050406030204" pitchFamily="18" charset="0"/>
                                <a:ea typeface="Cambria Math" panose="02040503050406030204" pitchFamily="18" charset="0"/>
                              </a:rPr>
                              <m:t>𝒕</m:t>
                            </m:r>
                          </m:sub>
                          <m:sup>
                            <m:r>
                              <a:rPr lang="en-US" b="1" i="1" smtClean="0">
                                <a:latin typeface="Cambria Math" panose="02040503050406030204" pitchFamily="18" charset="0"/>
                                <a:ea typeface="Cambria Math" panose="02040503050406030204" pitchFamily="18" charset="0"/>
                              </a:rPr>
                              <m:t>𝒔</m:t>
                            </m:r>
                          </m:sup>
                        </m:sSubSup>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𝒆𝒏𝒄</m:t>
                            </m:r>
                          </m:e>
                        </m:d>
                      </m:e>
                    </m:d>
                  </m:oMath>
                </a14:m>
                <a:endParaRPr lang="en-US" b="1" dirty="0">
                  <a:latin typeface="Helvetica" pitchFamily="2" charset="0"/>
                  <a:ea typeface="Cambria Math" panose="02040503050406030204" pitchFamily="18" charset="0"/>
                </a:endParaRPr>
              </a:p>
              <a:p>
                <a:pPr marL="742950" lvl="1" indent="-285750">
                  <a:buFont typeface="Arial" panose="020B0604020202020204" pitchFamily="34" charset="0"/>
                  <a:buChar char="•"/>
                </a:pPr>
                <a:r>
                  <a:rPr lang="en-US" dirty="0">
                    <a:latin typeface="Helvetica" pitchFamily="2" charset="0"/>
                  </a:rPr>
                  <a:t>Where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latin typeface="Helvetica" pitchFamily="2" charset="0"/>
                  </a:rPr>
                  <a:t>,</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r>
                      <a:rPr lang="en-US" b="1" i="1" smtClean="0">
                        <a:latin typeface="Cambria Math" panose="02040503050406030204" pitchFamily="18" charset="0"/>
                        <a:ea typeface="Cambria Math" panose="02040503050406030204" pitchFamily="18" charset="0"/>
                      </a:rPr>
                      <m:t>∈</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ℝ</m:t>
                        </m:r>
                      </m:e>
                      <m:sup>
                        <m:r>
                          <a:rPr lang="en-US" b="1" i="1" smtClean="0">
                            <a:latin typeface="Cambria Math" panose="02040503050406030204" pitchFamily="18" charset="0"/>
                            <a:ea typeface="Cambria Math" panose="02040503050406030204" pitchFamily="18" charset="0"/>
                          </a:rPr>
                          <m:t>𝑲</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𝑲</m:t>
                        </m:r>
                      </m:sup>
                    </m:sSup>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𝑼</m:t>
                    </m:r>
                    <m:r>
                      <a:rPr lang="en-US" b="1" i="1" smtClean="0">
                        <a:latin typeface="Cambria Math" panose="02040503050406030204" pitchFamily="18" charset="0"/>
                        <a:ea typeface="Cambria Math" panose="02040503050406030204" pitchFamily="18" charset="0"/>
                      </a:rPr>
                      <m:t>∈</m:t>
                    </m:r>
                  </m:oMath>
                </a14:m>
                <a:r>
                  <a:rPr lang="en-US" b="1" dirty="0">
                    <a:latin typeface="Helvetica" pitchFamily="2" charset="0"/>
                  </a:rPr>
                  <a:t> </a:t>
                </a:r>
                <a14:m>
                  <m:oMath xmlns:m="http://schemas.openxmlformats.org/officeDocument/2006/math">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ℝ</m:t>
                        </m:r>
                      </m:e>
                      <m:sup>
                        <m:r>
                          <a:rPr lang="en-US" b="1" i="1" smtClean="0">
                            <a:latin typeface="Cambria Math" panose="02040503050406030204" pitchFamily="18" charset="0"/>
                            <a:ea typeface="Cambria Math" panose="02040503050406030204" pitchFamily="18" charset="0"/>
                          </a:rPr>
                          <m:t>𝑲</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p>
                    </m:sSup>
                    <m:r>
                      <a:rPr lang="en-US" b="1" i="1" smtClean="0">
                        <a:latin typeface="Cambria Math" panose="02040503050406030204" pitchFamily="18" charset="0"/>
                        <a:ea typeface="Cambria Math" panose="02040503050406030204" pitchFamily="18" charset="0"/>
                      </a:rPr>
                      <m:t>.</m:t>
                    </m:r>
                  </m:oMath>
                </a14:m>
                <a:endParaRPr lang="en-US" b="1" dirty="0">
                  <a:latin typeface="Helvetica" pitchFamily="2" charset="0"/>
                  <a:ea typeface="Cambria Math" panose="02040503050406030204" pitchFamily="18" charset="0"/>
                </a:endParaRPr>
              </a:p>
              <a:p>
                <a:pPr marL="742950" lvl="1" indent="-285750">
                  <a:buFont typeface="Arial" panose="020B0604020202020204" pitchFamily="34" charset="0"/>
                  <a:buChar char="•"/>
                </a:pPr>
                <a:endParaRPr lang="en-US" b="1" dirty="0">
                  <a:latin typeface="Helvetica" pitchFamily="2"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oMath>
                </a14:m>
                <a:r>
                  <a:rPr lang="en-US" b="1" dirty="0">
                    <a:latin typeface="Helvetica" pitchFamily="2" charset="0"/>
                  </a:rPr>
                  <a:t> </a:t>
                </a:r>
                <a:r>
                  <a:rPr lang="en-US" dirty="0">
                    <a:latin typeface="Helvetica" pitchFamily="2" charset="0"/>
                  </a:rPr>
                  <a:t>is then normalized:</a:t>
                </a:r>
              </a:p>
              <a:p>
                <a:pPr lvl="4"/>
                <a:r>
                  <a:rPr lang="en-US" dirty="0">
                    <a:latin typeface="Helvetica" pitchFamily="2" charset="0"/>
                  </a:rPr>
                  <a:t>	</a:t>
                </a:r>
                <a:r>
                  <a:rPr lang="en-US" b="1" dirty="0">
                    <a:latin typeface="Helvetica" pitchFamily="2" charset="0"/>
                  </a:rPr>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𝒊</m:t>
                        </m:r>
                      </m:sub>
                    </m:sSub>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0" smtClean="0">
                            <a:latin typeface="Cambria Math" panose="02040503050406030204" pitchFamily="18" charset="0"/>
                          </a:rPr>
                          <m:t>𝐞𝐱𝐩</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r>
                              <a:rPr lang="en-US" b="1" i="1" smtClean="0">
                                <a:latin typeface="Cambria Math" panose="02040503050406030204" pitchFamily="18" charset="0"/>
                              </a:rPr>
                              <m:t>)</m:t>
                            </m:r>
                          </m:sub>
                        </m:sSub>
                      </m:num>
                      <m:den>
                        <m:nary>
                          <m:naryPr>
                            <m:chr m:val="∑"/>
                            <m:limLoc m:val="subSup"/>
                            <m:supHide m:val="on"/>
                            <m:ctrlPr>
                              <a:rPr lang="en-US" b="1" i="1" smtClean="0">
                                <a:latin typeface="Cambria Math" panose="02040503050406030204" pitchFamily="18" charset="0"/>
                              </a:rPr>
                            </m:ctrlPr>
                          </m:naryPr>
                          <m:sub>
                            <m:sSup>
                              <m:sSupPr>
                                <m:ctrlPr>
                                  <a:rPr lang="en-US" b="1" i="1" smtClean="0">
                                    <a:latin typeface="Cambria Math" panose="02040503050406030204" pitchFamily="18" charset="0"/>
                                  </a:rPr>
                                </m:ctrlPr>
                              </m:sSupPr>
                              <m:e>
                                <m:r>
                                  <a:rPr lang="en-US" b="1" i="1" smtClean="0">
                                    <a:latin typeface="Cambria Math" panose="02040503050406030204" pitchFamily="18" charset="0"/>
                                  </a:rPr>
                                  <m:t>𝒊</m:t>
                                </m:r>
                              </m:e>
                              <m:sup>
                                <m:r>
                                  <a:rPr lang="en-US" b="1" i="1" smtClean="0">
                                    <a:latin typeface="Cambria Math" panose="02040503050406030204" pitchFamily="18" charset="0"/>
                                  </a:rPr>
                                  <m:t>′</m:t>
                                </m:r>
                              </m:sup>
                            </m:sSup>
                          </m:sub>
                          <m:sup/>
                          <m:e>
                            <m:r>
                              <a:rPr lang="en-US" b="1" i="0" smtClean="0">
                                <a:latin typeface="Cambria Math" panose="02040503050406030204" pitchFamily="18" charset="0"/>
                              </a:rPr>
                              <m:t>𝐞𝐱𝐩</m:t>
                            </m:r>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𝒗</m:t>
                                </m:r>
                              </m:e>
                              <m:sub>
                                <m:r>
                                  <a:rPr lang="en-US" b="1" i="1" smtClean="0">
                                    <a:latin typeface="Cambria Math" panose="02040503050406030204" pitchFamily="18" charset="0"/>
                                  </a:rPr>
                                  <m:t>𝒊</m:t>
                                </m:r>
                              </m:sub>
                              <m:sup>
                                <m:r>
                                  <a:rPr lang="en-US" b="1" i="1" smtClean="0">
                                    <a:latin typeface="Cambria Math" panose="02040503050406030204" pitchFamily="18" charset="0"/>
                                  </a:rPr>
                                  <m:t>′</m:t>
                                </m:r>
                              </m:sup>
                            </m:sSubSup>
                            <m:r>
                              <a:rPr lang="en-US" b="1" i="1" smtClean="0">
                                <a:latin typeface="Cambria Math" panose="02040503050406030204" pitchFamily="18" charset="0"/>
                              </a:rPr>
                              <m:t>)</m:t>
                            </m:r>
                          </m:e>
                        </m:nary>
                      </m:den>
                    </m:f>
                  </m:oMath>
                </a14:m>
                <a:endParaRPr lang="en-US" b="1" dirty="0">
                  <a:latin typeface="Helvetica" pitchFamily="2" charset="0"/>
                </a:endParaRPr>
              </a:p>
              <a:p>
                <a:pPr marL="285750" indent="-285750">
                  <a:buFont typeface="Arial" panose="020B0604020202020204" pitchFamily="34" charset="0"/>
                  <a:buChar char="•"/>
                </a:pPr>
                <a:r>
                  <a:rPr lang="en-US" dirty="0"/>
                  <a:t>The attention vector is then created by averaging weights over all input sentences:</a:t>
                </a:r>
              </a:p>
              <a:p>
                <a:pPr lvl="6"/>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𝒎</m:t>
                          </m:r>
                        </m:e>
                        <m:sub>
                          <m:r>
                            <a:rPr lang="en-US" b="1" i="1" smtClean="0">
                              <a:latin typeface="Cambria Math" panose="02040503050406030204" pitchFamily="18" charset="0"/>
                            </a:rPr>
                            <m:t>𝒕</m:t>
                          </m:r>
                        </m:sub>
                      </m:sSub>
                      <m:r>
                        <a:rPr lang="en-US" b="1" i="1" smtClean="0">
                          <a:latin typeface="Cambria Math" panose="02040503050406030204" pitchFamily="18" charset="0"/>
                        </a:rPr>
                        <m:t>=</m:t>
                      </m:r>
                      <m:nary>
                        <m:naryPr>
                          <m:chr m:val="∑"/>
                          <m:supHide m:val="on"/>
                          <m:ctrlPr>
                            <a:rPr lang="en-US" b="1" i="1" smtClean="0">
                              <a:latin typeface="Cambria Math" panose="02040503050406030204" pitchFamily="18" charset="0"/>
                            </a:rPr>
                          </m:ctrlPr>
                        </m:naryPr>
                        <m:sub>
                          <m:r>
                            <m:rPr>
                              <m:brk m:alnAt="7"/>
                            </m:rPr>
                            <a:rPr lang="en-US" b="1" i="1" smtClean="0">
                              <a:latin typeface="Cambria Math" panose="02040503050406030204" pitchFamily="18" charset="0"/>
                            </a:rPr>
                            <m:t>𝒊</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𝑵</m:t>
                              </m:r>
                            </m:e>
                            <m:sub>
                              <m:r>
                                <a:rPr lang="en-US" b="1" i="1" smtClean="0">
                                  <a:latin typeface="Cambria Math" panose="02040503050406030204" pitchFamily="18" charset="0"/>
                                  <a:ea typeface="Cambria Math" panose="02040503050406030204" pitchFamily="18" charset="0"/>
                                </a:rPr>
                                <m:t>𝑫</m:t>
                              </m:r>
                            </m:sub>
                          </m:sSub>
                          <m:r>
                            <m:rPr>
                              <m:brk m:alnAt="7"/>
                            </m:rPr>
                            <a:rPr lang="en-US" b="1" i="1" smtClean="0">
                              <a:latin typeface="Cambria Math" panose="02040503050406030204" pitchFamily="18" charset="0"/>
                              <a:ea typeface="Cambria Math" panose="02040503050406030204" pitchFamily="18" charset="0"/>
                            </a:rPr>
                            <m:t>]</m:t>
                          </m:r>
                        </m:sub>
                        <m:sup/>
                        <m:e>
                          <m:sSub>
                            <m:sSubPr>
                              <m:ctrlPr>
                                <a:rPr lang="en-US" b="1" i="1" smtClean="0">
                                  <a:latin typeface="Cambria Math" panose="02040503050406030204" pitchFamily="18" charset="0"/>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𝒊</m:t>
                              </m:r>
                            </m:sub>
                          </m:sSub>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𝒉</m:t>
                              </m:r>
                            </m:e>
                            <m:sub>
                              <m:r>
                                <a:rPr lang="en-US" b="1" i="1" smtClean="0">
                                  <a:latin typeface="Cambria Math" panose="02040503050406030204" pitchFamily="18" charset="0"/>
                                </a:rPr>
                                <m:t>𝒊</m:t>
                              </m:r>
                            </m:sub>
                            <m:sup>
                              <m:r>
                                <a:rPr lang="en-US" b="1" i="1" smtClean="0">
                                  <a:latin typeface="Cambria Math" panose="02040503050406030204" pitchFamily="18" charset="0"/>
                                </a:rPr>
                                <m:t>𝒔</m:t>
                              </m:r>
                            </m:sup>
                          </m:sSubSup>
                          <m:r>
                            <a:rPr lang="en-US" b="1" i="1" smtClean="0">
                              <a:latin typeface="Cambria Math" panose="02040503050406030204" pitchFamily="18" charset="0"/>
                            </a:rPr>
                            <m:t>(</m:t>
                          </m:r>
                          <m:r>
                            <a:rPr lang="en-US" b="1" i="1" smtClean="0">
                              <a:latin typeface="Cambria Math" panose="02040503050406030204" pitchFamily="18" charset="0"/>
                            </a:rPr>
                            <m:t>𝒆𝒏𝒄</m:t>
                          </m:r>
                          <m:r>
                            <a:rPr lang="en-US" b="1" i="1" smtClean="0">
                              <a:latin typeface="Cambria Math" panose="02040503050406030204" pitchFamily="18" charset="0"/>
                            </a:rPr>
                            <m:t>)</m:t>
                          </m:r>
                        </m:e>
                      </m:nary>
                    </m:oMath>
                  </m:oMathPara>
                </a14:m>
                <a:endParaRPr lang="en-US" b="1" dirty="0"/>
              </a:p>
              <a:p>
                <a:pPr marL="285750" indent="-285750">
                  <a:buFont typeface="Arial" panose="020B0604020202020204" pitchFamily="34" charset="0"/>
                  <a:buChar char="•"/>
                </a:pPr>
                <a:endParaRPr lang="en-US" dirty="0">
                  <a:latin typeface="Helvetica" pitchFamily="2" charset="0"/>
                </a:endParaRPr>
              </a:p>
            </p:txBody>
          </p:sp>
        </mc:Choice>
        <mc:Fallback>
          <p:sp>
            <p:nvSpPr>
              <p:cNvPr id="3" name="Rectangle 2">
                <a:extLst>
                  <a:ext uri="{FF2B5EF4-FFF2-40B4-BE49-F238E27FC236}">
                    <a16:creationId xmlns:a16="http://schemas.microsoft.com/office/drawing/2014/main" id="{84DFF9E1-5C3C-2F4E-8856-01D8C3619B08}"/>
                  </a:ext>
                </a:extLst>
              </p:cNvPr>
              <p:cNvSpPr>
                <a:spLocks noRot="1" noChangeAspect="1" noMove="1" noResize="1" noEditPoints="1" noAdjustHandles="1" noChangeArrowheads="1" noChangeShapeType="1" noTextEdit="1"/>
              </p:cNvSpPr>
              <p:nvPr/>
            </p:nvSpPr>
            <p:spPr>
              <a:xfrm>
                <a:off x="616868" y="406540"/>
                <a:ext cx="11228289" cy="5133649"/>
              </a:xfrm>
              <a:prstGeom prst="rect">
                <a:avLst/>
              </a:prstGeom>
              <a:blipFill>
                <a:blip r:embed="rId3"/>
                <a:stretch>
                  <a:fillRect l="-904" t="-741" b="-18765"/>
                </a:stretch>
              </a:blipFill>
            </p:spPr>
            <p:txBody>
              <a:bodyPr/>
              <a:lstStyle/>
              <a:p>
                <a:r>
                  <a:rPr lang="en-US">
                    <a:noFill/>
                  </a:rPr>
                  <a:t> </a:t>
                </a:r>
              </a:p>
            </p:txBody>
          </p:sp>
        </mc:Fallback>
      </mc:AlternateContent>
    </p:spTree>
    <p:extLst>
      <p:ext uri="{BB962C8B-B14F-4D97-AF65-F5344CB8AC3E}">
        <p14:creationId xmlns:p14="http://schemas.microsoft.com/office/powerpoint/2010/main" val="2572100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DER-OU_Angle.png">
            <a:extLst>
              <a:ext uri="{FF2B5EF4-FFF2-40B4-BE49-F238E27FC236}">
                <a16:creationId xmlns:a16="http://schemas.microsoft.com/office/drawing/2014/main" id="{FE5D4A47-672B-D040-93E8-FC38C0B1E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8793"/>
            <a:ext cx="12192000" cy="1109207"/>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4AC85E0-B424-1C4D-B334-AE33E33A8A6D}"/>
                  </a:ext>
                </a:extLst>
              </p:cNvPr>
              <p:cNvSpPr txBox="1"/>
              <p:nvPr/>
            </p:nvSpPr>
            <p:spPr>
              <a:xfrm>
                <a:off x="1103586" y="693683"/>
                <a:ext cx="9785131" cy="4571764"/>
              </a:xfrm>
              <a:prstGeom prst="rect">
                <a:avLst/>
              </a:prstGeom>
              <a:noFill/>
            </p:spPr>
            <p:txBody>
              <a:bodyPr wrap="square" rtlCol="0">
                <a:spAutoFit/>
              </a:bodyPr>
              <a:lstStyle/>
              <a:p>
                <a:r>
                  <a:rPr lang="en-US" sz="2400" b="1" dirty="0">
                    <a:latin typeface="Helvetica" pitchFamily="2" charset="0"/>
                  </a:rPr>
                  <a:t>Model 3: Hierarchical LSTM with Attention</a:t>
                </a:r>
                <a:endParaRPr lang="en-US" sz="2400" i="1" dirty="0">
                  <a:latin typeface="Cambria Math" panose="02040503050406030204" pitchFamily="18" charset="0"/>
                </a:endParaRPr>
              </a:p>
              <a:p>
                <a:pPr marL="285750" indent="-285750">
                  <a:buFont typeface="Arial" panose="020B0604020202020204" pitchFamily="34" charset="0"/>
                  <a:buChar char="•"/>
                </a:pPr>
                <a:endParaRPr lang="en-US"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𝐿𝑆𝑇𝑀</m:t>
                        </m:r>
                      </m:e>
                      <m:sub>
                        <m:r>
                          <a:rPr lang="en-US" b="0" i="1" smtClean="0">
                            <a:latin typeface="Cambria Math" panose="02040503050406030204" pitchFamily="18" charset="0"/>
                          </a:rPr>
                          <m:t>𝑠𝑒𝑛𝑡𝑒𝑛𝑐𝑒</m:t>
                        </m:r>
                      </m:sub>
                    </m:sSub>
                    <m:r>
                      <a:rPr lang="en-US" b="0" i="1" smtClean="0">
                        <a:latin typeface="Cambria Math" panose="02040503050406030204" pitchFamily="18" charset="0"/>
                      </a:rPr>
                      <m:t> </m:t>
                    </m:r>
                  </m:oMath>
                </a14:m>
                <a:r>
                  <a:rPr lang="en-US" dirty="0"/>
                  <a:t>hidden vectors for current step is then achieved by:</a:t>
                </a:r>
              </a:p>
              <a:p>
                <a:pPr marL="285750" indent="-285750">
                  <a:buFont typeface="Arial" panose="020B0604020202020204" pitchFamily="34" charset="0"/>
                  <a:buChar char="•"/>
                </a:pPr>
                <a:endParaRPr lang="en-US" dirty="0"/>
              </a:p>
              <a:p>
                <a:r>
                  <a:rPr lang="en-US" sz="2400" dirty="0"/>
                  <a:t>			 </a:t>
                </a:r>
                <a14:m>
                  <m:oMath xmlns:m="http://schemas.openxmlformats.org/officeDocument/2006/math">
                    <m:d>
                      <m:dPr>
                        <m:begChr m:val="["/>
                        <m:endChr m:val="]"/>
                        <m:ctrlPr>
                          <a:rPr lang="en-US" sz="2800" i="1">
                            <a:latin typeface="Cambria Math" panose="02040503050406030204" pitchFamily="18" charset="0"/>
                          </a:rPr>
                        </m:ctrlPr>
                      </m:dPr>
                      <m:e>
                        <m:f>
                          <m:fPr>
                            <m:type m:val="noBar"/>
                            <m:ctrlPr>
                              <a:rPr lang="en-US" sz="2800" i="1">
                                <a:latin typeface="Cambria Math" panose="02040503050406030204" pitchFamily="18" charset="0"/>
                              </a:rPr>
                            </m:ctrlPr>
                          </m:fPr>
                          <m:num>
                            <m:f>
                              <m:fPr>
                                <m:type m:val="noBa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𝑖</m:t>
                                    </m:r>
                                  </m:e>
                                  <m:sub>
                                    <m:r>
                                      <a:rPr lang="en-US" sz="2800" i="1">
                                        <a:latin typeface="Cambria Math" panose="02040503050406030204" pitchFamily="18" charset="0"/>
                                      </a:rPr>
                                      <m:t>𝑡</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𝑡</m:t>
                                    </m:r>
                                  </m:sub>
                                </m:sSub>
                              </m:den>
                            </m:f>
                          </m:num>
                          <m:den>
                            <m:f>
                              <m:fPr>
                                <m:type m:val="noBa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𝑜</m:t>
                                    </m:r>
                                  </m:e>
                                  <m:sub>
                                    <m:r>
                                      <a:rPr lang="en-US" sz="2800" i="1">
                                        <a:latin typeface="Cambria Math" panose="02040503050406030204" pitchFamily="18" charset="0"/>
                                      </a:rPr>
                                      <m:t>𝑡</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𝑙</m:t>
                                    </m:r>
                                  </m:e>
                                  <m:sub>
                                    <m:r>
                                      <a:rPr lang="en-US" sz="2800" i="1">
                                        <a:latin typeface="Cambria Math" panose="02040503050406030204" pitchFamily="18" charset="0"/>
                                      </a:rPr>
                                      <m:t>𝑡</m:t>
                                    </m:r>
                                  </m:sub>
                                </m:sSub>
                              </m:den>
                            </m:f>
                          </m:den>
                        </m:f>
                      </m:e>
                    </m:d>
                    <m:r>
                      <a:rPr lang="en-US" sz="2800" i="1">
                        <a:latin typeface="Cambria Math" panose="02040503050406030204" pitchFamily="18" charset="0"/>
                        <a:ea typeface="Cambria Math" panose="02040503050406030204" pitchFamily="18" charset="0"/>
                      </a:rPr>
                      <m:t>=</m:t>
                    </m:r>
                  </m:oMath>
                </a14:m>
                <a:r>
                  <a:rPr lang="en-US" sz="2800" dirty="0"/>
                  <a:t> </a:t>
                </a:r>
                <a14:m>
                  <m:oMath xmlns:m="http://schemas.openxmlformats.org/officeDocument/2006/math">
                    <m:d>
                      <m:dPr>
                        <m:begChr m:val="["/>
                        <m:endChr m:val="]"/>
                        <m:ctrlPr>
                          <a:rPr lang="en-US" sz="2800" i="1">
                            <a:latin typeface="Cambria Math" panose="02040503050406030204" pitchFamily="18" charset="0"/>
                          </a:rPr>
                        </m:ctrlPr>
                      </m:dPr>
                      <m:e>
                        <m:f>
                          <m:fPr>
                            <m:type m:val="noBar"/>
                            <m:ctrlPr>
                              <a:rPr lang="en-US" sz="2800" i="1">
                                <a:latin typeface="Cambria Math" panose="02040503050406030204" pitchFamily="18" charset="0"/>
                              </a:rPr>
                            </m:ctrlPr>
                          </m:fPr>
                          <m:num>
                            <m:f>
                              <m:fPr>
                                <m:type m:val="noBa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𝜎</m:t>
                                </m:r>
                              </m:num>
                              <m:den>
                                <m:r>
                                  <a:rPr lang="en-US" sz="2800" i="1">
                                    <a:latin typeface="Cambria Math" panose="02040503050406030204" pitchFamily="18" charset="0"/>
                                    <a:ea typeface="Cambria Math" panose="02040503050406030204" pitchFamily="18" charset="0"/>
                                  </a:rPr>
                                  <m:t>𝜎</m:t>
                                </m:r>
                              </m:den>
                            </m:f>
                          </m:num>
                          <m:den>
                            <m:f>
                              <m:fPr>
                                <m:type m:val="noBa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𝜎</m:t>
                                </m:r>
                              </m:num>
                              <m:den>
                                <m:r>
                                  <a:rPr lang="en-US" sz="2800" i="1">
                                    <a:latin typeface="Cambria Math" panose="02040503050406030204" pitchFamily="18" charset="0"/>
                                  </a:rPr>
                                  <m:t>𝑡𝑎𝑛h</m:t>
                                </m:r>
                              </m:den>
                            </m:f>
                          </m:den>
                        </m:f>
                      </m:e>
                    </m:d>
                  </m:oMath>
                </a14:m>
                <a:r>
                  <a:rPr lang="en-US" sz="2800" dirty="0"/>
                  <a:t> </a:t>
                </a:r>
                <a14:m>
                  <m:oMath xmlns:m="http://schemas.openxmlformats.org/officeDocument/2006/math">
                    <m:r>
                      <a:rPr lang="en-US" sz="2800" i="1" dirty="0">
                        <a:latin typeface="Cambria Math" panose="02040503050406030204" pitchFamily="18" charset="0"/>
                      </a:rPr>
                      <m:t>𝑊</m:t>
                    </m:r>
                    <m:r>
                      <a:rPr lang="en-US" sz="2800" i="1" dirty="0">
                        <a:latin typeface="Cambria Math" panose="02040503050406030204" pitchFamily="18" charset="0"/>
                        <a:ea typeface="Cambria Math" panose="02040503050406030204" pitchFamily="18" charset="0"/>
                      </a:rPr>
                      <m:t>∙</m:t>
                    </m:r>
                    <m:d>
                      <m:dPr>
                        <m:begChr m:val="["/>
                        <m:endChr m:val="]"/>
                        <m:ctrlPr>
                          <a:rPr lang="en-US" sz="2800" i="1" dirty="0">
                            <a:latin typeface="Cambria Math" panose="02040503050406030204" pitchFamily="18" charset="0"/>
                            <a:ea typeface="Cambria Math" panose="02040503050406030204" pitchFamily="18" charset="0"/>
                          </a:rPr>
                        </m:ctrlPr>
                      </m:dPr>
                      <m:e>
                        <m:f>
                          <m:fPr>
                            <m:type m:val="noBar"/>
                            <m:ctrlPr>
                              <a:rPr lang="en-US" sz="2800" i="1" dirty="0">
                                <a:latin typeface="Cambria Math" panose="02040503050406030204" pitchFamily="18" charset="0"/>
                                <a:ea typeface="Cambria Math" panose="02040503050406030204" pitchFamily="18" charset="0"/>
                              </a:rPr>
                            </m:ctrlPr>
                          </m:fPr>
                          <m:num>
                            <m:sSubSup>
                              <m:sSubSupPr>
                                <m:ctrlPr>
                                  <a:rPr lang="en-US" sz="2800" i="1" dirty="0" smtClean="0">
                                    <a:latin typeface="Cambria Math" panose="02040503050406030204" pitchFamily="18" charset="0"/>
                                    <a:ea typeface="Cambria Math" panose="02040503050406030204" pitchFamily="18" charset="0"/>
                                  </a:rPr>
                                </m:ctrlPr>
                              </m:sSubSupPr>
                              <m:e>
                                <m:r>
                                  <a:rPr lang="en-US" sz="2800" b="0" i="1" dirty="0" smtClean="0">
                                    <a:latin typeface="Cambria Math" panose="02040503050406030204" pitchFamily="18" charset="0"/>
                                    <a:ea typeface="Cambria Math" panose="02040503050406030204" pitchFamily="18" charset="0"/>
                                  </a:rPr>
                                  <m:t>h</m:t>
                                </m:r>
                              </m:e>
                              <m:sub>
                                <m:r>
                                  <a:rPr lang="en-US" sz="2800" b="0" i="1" dirty="0" smtClean="0">
                                    <a:latin typeface="Cambria Math" panose="02040503050406030204" pitchFamily="18" charset="0"/>
                                    <a:ea typeface="Cambria Math" panose="02040503050406030204" pitchFamily="18" charset="0"/>
                                  </a:rPr>
                                  <m:t>𝑡</m:t>
                                </m:r>
                                <m:r>
                                  <a:rPr lang="en-US" sz="2800" b="0" i="1" dirty="0" smtClean="0">
                                    <a:latin typeface="Cambria Math" panose="02040503050406030204" pitchFamily="18" charset="0"/>
                                    <a:ea typeface="Cambria Math" panose="02040503050406030204" pitchFamily="18" charset="0"/>
                                  </a:rPr>
                                  <m:t>−1</m:t>
                                </m:r>
                              </m:sub>
                              <m:sup>
                                <m:r>
                                  <a:rPr lang="en-US" sz="2800" b="0" i="1" dirty="0" smtClean="0">
                                    <a:latin typeface="Cambria Math" panose="02040503050406030204" pitchFamily="18" charset="0"/>
                                    <a:ea typeface="Cambria Math" panose="02040503050406030204" pitchFamily="18" charset="0"/>
                                  </a:rPr>
                                  <m:t>𝑠</m:t>
                                </m:r>
                              </m:sup>
                            </m:sSubSup>
                            <m:r>
                              <a:rPr lang="en-US" sz="2800" b="0" i="1" dirty="0" smtClean="0">
                                <a:latin typeface="Cambria Math" panose="02040503050406030204" pitchFamily="18" charset="0"/>
                                <a:ea typeface="Cambria Math" panose="02040503050406030204" pitchFamily="18" charset="0"/>
                              </a:rPr>
                              <m:t>(</m:t>
                            </m:r>
                            <m:r>
                              <a:rPr lang="en-US" sz="2800" b="0" i="1" dirty="0" smtClean="0">
                                <a:latin typeface="Cambria Math" panose="02040503050406030204" pitchFamily="18" charset="0"/>
                                <a:ea typeface="Cambria Math" panose="02040503050406030204" pitchFamily="18" charset="0"/>
                              </a:rPr>
                              <m:t>𝑑𝑒𝑐</m:t>
                            </m:r>
                            <m:r>
                              <a:rPr lang="en-US" sz="2800" b="0" i="1" dirty="0" smtClean="0">
                                <a:latin typeface="Cambria Math" panose="02040503050406030204" pitchFamily="18" charset="0"/>
                                <a:ea typeface="Cambria Math" panose="02040503050406030204" pitchFamily="18" charset="0"/>
                              </a:rPr>
                              <m:t>)</m:t>
                            </m:r>
                          </m:num>
                          <m:den>
                            <m:f>
                              <m:fPr>
                                <m:type m:val="noBar"/>
                                <m:ctrlPr>
                                  <a:rPr lang="en-US" sz="2800" i="1" dirty="0" smtClean="0">
                                    <a:latin typeface="Cambria Math" panose="02040503050406030204" pitchFamily="18" charset="0"/>
                                    <a:ea typeface="Cambria Math" panose="02040503050406030204" pitchFamily="18" charset="0"/>
                                  </a:rPr>
                                </m:ctrlPr>
                              </m:fPr>
                              <m:num>
                                <m:sSubSup>
                                  <m:sSubSupPr>
                                    <m:ctrlPr>
                                      <a:rPr lang="en-US" sz="2800" i="1" dirty="0" smtClean="0">
                                        <a:latin typeface="Cambria Math" panose="02040503050406030204" pitchFamily="18" charset="0"/>
                                        <a:ea typeface="Cambria Math" panose="02040503050406030204" pitchFamily="18" charset="0"/>
                                      </a:rPr>
                                    </m:ctrlPr>
                                  </m:sSubSupPr>
                                  <m:e>
                                    <m:r>
                                      <a:rPr lang="en-US" sz="2800" b="0" i="1" dirty="0" smtClean="0">
                                        <a:latin typeface="Cambria Math" panose="02040503050406030204" pitchFamily="18" charset="0"/>
                                        <a:ea typeface="Cambria Math" panose="02040503050406030204" pitchFamily="18" charset="0"/>
                                      </a:rPr>
                                      <m:t>𝑒</m:t>
                                    </m:r>
                                  </m:e>
                                  <m:sub>
                                    <m:r>
                                      <a:rPr lang="en-US" sz="2800" b="0" i="1" dirty="0" smtClean="0">
                                        <a:latin typeface="Cambria Math" panose="02040503050406030204" pitchFamily="18" charset="0"/>
                                        <a:ea typeface="Cambria Math" panose="02040503050406030204" pitchFamily="18" charset="0"/>
                                      </a:rPr>
                                      <m:t>𝑡</m:t>
                                    </m:r>
                                  </m:sub>
                                  <m:sup>
                                    <m:r>
                                      <a:rPr lang="en-US" sz="2800" b="0" i="1" dirty="0" smtClean="0">
                                        <a:latin typeface="Cambria Math" panose="02040503050406030204" pitchFamily="18" charset="0"/>
                                        <a:ea typeface="Cambria Math" panose="02040503050406030204" pitchFamily="18" charset="0"/>
                                      </a:rPr>
                                      <m:t>𝑠</m:t>
                                    </m:r>
                                  </m:sup>
                                </m:sSubSup>
                              </m:num>
                              <m:den>
                                <m:sSub>
                                  <m:sSubPr>
                                    <m:ctrlPr>
                                      <a:rPr lang="en-US" sz="2800" i="1" dirty="0" smtClean="0">
                                        <a:latin typeface="Cambria Math" panose="02040503050406030204" pitchFamily="18" charset="0"/>
                                        <a:ea typeface="Cambria Math" panose="02040503050406030204" pitchFamily="18" charset="0"/>
                                      </a:rPr>
                                    </m:ctrlPr>
                                  </m:sSubPr>
                                  <m:e>
                                    <m:r>
                                      <a:rPr lang="en-US" sz="2800" b="0" i="1" dirty="0" smtClean="0">
                                        <a:latin typeface="Cambria Math" panose="02040503050406030204" pitchFamily="18" charset="0"/>
                                        <a:ea typeface="Cambria Math" panose="02040503050406030204" pitchFamily="18" charset="0"/>
                                      </a:rPr>
                                      <m:t>𝑚</m:t>
                                    </m:r>
                                  </m:e>
                                  <m:sub>
                                    <m:r>
                                      <a:rPr lang="en-US" sz="2800" b="0" i="1" dirty="0" smtClean="0">
                                        <a:latin typeface="Cambria Math" panose="02040503050406030204" pitchFamily="18" charset="0"/>
                                        <a:ea typeface="Cambria Math" panose="02040503050406030204" pitchFamily="18" charset="0"/>
                                      </a:rPr>
                                      <m:t>𝑡</m:t>
                                    </m:r>
                                  </m:sub>
                                </m:sSub>
                              </m:den>
                            </m:f>
                          </m:den>
                        </m:f>
                      </m:e>
                    </m:d>
                  </m:oMath>
                </a14:m>
                <a:endParaRPr lang="en-US" sz="2800" dirty="0">
                  <a:ea typeface="Cambria Math" panose="02040503050406030204" pitchFamily="18" charset="0"/>
                </a:endParaRPr>
              </a:p>
              <a:p>
                <a:r>
                  <a:rPr lang="en-US" sz="2800" dirty="0">
                    <a:ea typeface="Cambria Math" panose="02040503050406030204" pitchFamily="18" charset="0"/>
                  </a:rPr>
                  <a:t>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𝑐</m:t>
                        </m:r>
                      </m:e>
                      <m:sub>
                        <m:r>
                          <a:rPr lang="en-US" sz="2800" i="1">
                            <a:latin typeface="Cambria Math" panose="02040503050406030204" pitchFamily="18" charset="0"/>
                            <a:ea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𝑓</m:t>
                        </m:r>
                      </m:e>
                      <m:sub>
                        <m:r>
                          <a:rPr lang="en-US" sz="2800" i="1">
                            <a:latin typeface="Cambria Math" panose="02040503050406030204" pitchFamily="18" charset="0"/>
                            <a:ea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𝑐</m:t>
                        </m:r>
                      </m:e>
                      <m:sub>
                        <m:r>
                          <a:rPr lang="en-US" sz="2800" i="1">
                            <a:latin typeface="Cambria Math" panose="02040503050406030204" pitchFamily="18" charset="0"/>
                            <a:ea typeface="Cambria Math" panose="02040503050406030204" pitchFamily="18" charset="0"/>
                          </a:rPr>
                          <m:t>𝑡</m:t>
                        </m:r>
                        <m:r>
                          <a:rPr lang="en-US" sz="2800" i="1">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𝑖</m:t>
                        </m:r>
                      </m:e>
                      <m:sub>
                        <m:r>
                          <a:rPr lang="en-US" sz="2800" i="1">
                            <a:latin typeface="Cambria Math" panose="02040503050406030204" pitchFamily="18" charset="0"/>
                            <a:ea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𝑙</m:t>
                        </m:r>
                      </m:e>
                      <m:sub>
                        <m:r>
                          <a:rPr lang="en-US" sz="2800" i="1">
                            <a:latin typeface="Cambria Math" panose="02040503050406030204" pitchFamily="18" charset="0"/>
                            <a:ea typeface="Cambria Math" panose="02040503050406030204" pitchFamily="18" charset="0"/>
                          </a:rPr>
                          <m:t>𝑡</m:t>
                        </m:r>
                      </m:sub>
                    </m:sSub>
                  </m:oMath>
                </a14:m>
                <a:endParaRPr lang="en-US" sz="2800" dirty="0">
                  <a:ea typeface="Cambria Math" panose="02040503050406030204" pitchFamily="18" charset="0"/>
                </a:endParaRPr>
              </a:p>
              <a:p>
                <a:r>
                  <a:rPr lang="en-US" sz="2800" dirty="0">
                    <a:ea typeface="Cambria Math" panose="02040503050406030204" pitchFamily="18" charset="0"/>
                  </a:rPr>
                  <a:t>		</a:t>
                </a:r>
                <a14:m>
                  <m:oMath xmlns:m="http://schemas.openxmlformats.org/officeDocument/2006/math">
                    <m:sSubSup>
                      <m:sSubSupPr>
                        <m:ctrlPr>
                          <a:rPr lang="en-US" sz="2800" i="1">
                            <a:latin typeface="Cambria Math" panose="02040503050406030204" pitchFamily="18" charset="0"/>
                            <a:ea typeface="Cambria Math" panose="02040503050406030204" pitchFamily="18" charset="0"/>
                          </a:rPr>
                        </m:ctrlPr>
                      </m:sSubSupPr>
                      <m:e>
                        <m:r>
                          <a:rPr lang="en-US" sz="2800" b="0" i="1" smtClean="0">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h</m:t>
                        </m:r>
                      </m:e>
                      <m:sub>
                        <m:r>
                          <a:rPr lang="en-US" sz="2800" i="1">
                            <a:latin typeface="Cambria Math" panose="02040503050406030204" pitchFamily="18" charset="0"/>
                            <a:ea typeface="Cambria Math" panose="02040503050406030204" pitchFamily="18" charset="0"/>
                          </a:rPr>
                          <m:t>𝑡</m:t>
                        </m:r>
                      </m:sub>
                      <m:sup>
                        <m:r>
                          <a:rPr lang="en-US" sz="2800" i="1">
                            <a:latin typeface="Cambria Math" panose="02040503050406030204" pitchFamily="18" charset="0"/>
                            <a:ea typeface="Cambria Math" panose="02040503050406030204" pitchFamily="18" charset="0"/>
                          </a:rPr>
                          <m:t>𝑠</m:t>
                        </m:r>
                      </m:sup>
                    </m:sSubSup>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𝑜</m:t>
                        </m:r>
                      </m:e>
                      <m:sub>
                        <m:r>
                          <a:rPr lang="en-US" sz="2800" i="1">
                            <a:latin typeface="Cambria Math" panose="02040503050406030204" pitchFamily="18" charset="0"/>
                            <a:ea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𝑐</m:t>
                        </m:r>
                      </m:e>
                      <m:sub>
                        <m:r>
                          <a:rPr lang="en-US" sz="2800" i="1">
                            <a:latin typeface="Cambria Math" panose="02040503050406030204" pitchFamily="18" charset="0"/>
                            <a:ea typeface="Cambria Math" panose="02040503050406030204" pitchFamily="18" charset="0"/>
                          </a:rPr>
                          <m:t>𝑡</m:t>
                        </m:r>
                        <m:r>
                          <a:rPr lang="en-US" sz="2800" i="1">
                            <a:latin typeface="Cambria Math" panose="02040503050406030204" pitchFamily="18" charset="0"/>
                            <a:ea typeface="Cambria Math" panose="02040503050406030204" pitchFamily="18" charset="0"/>
                          </a:rPr>
                          <m:t> </m:t>
                        </m:r>
                      </m:sub>
                    </m:sSub>
                  </m:oMath>
                </a14:m>
                <a:r>
                  <a:rPr lang="en-US" sz="2800" dirty="0">
                    <a:ea typeface="Cambria Math" panose="02040503050406030204" pitchFamily="18" charset="0"/>
                  </a:rPr>
                  <a:t> </a:t>
                </a:r>
              </a:p>
              <a:p>
                <a:pPr marL="285750" indent="-285750">
                  <a:buFont typeface="Arial" panose="020B0604020202020204" pitchFamily="34" charset="0"/>
                  <a:buChar char="•"/>
                </a:pPr>
                <a:endParaRPr lang="en-US" dirty="0">
                  <a:ea typeface="Cambria Math" panose="02040503050406030204" pitchFamily="18" charset="0"/>
                </a:endParaRPr>
              </a:p>
              <a:p>
                <a:pPr marL="285750" indent="-285750">
                  <a:buFont typeface="Arial" panose="020B0604020202020204" pitchFamily="34" charset="0"/>
                  <a:buChar char="•"/>
                </a:pPr>
                <a:r>
                  <a:rPr lang="en-US" dirty="0"/>
                  <a:t>Where</a:t>
                </a:r>
                <a:r>
                  <a:rPr lang="en-US" b="1" dirty="0"/>
                  <a:t> </a:t>
                </a:r>
                <a14:m>
                  <m:oMath xmlns:m="http://schemas.openxmlformats.org/officeDocument/2006/math">
                    <m:r>
                      <a:rPr lang="en-US" b="1" i="1" smtClean="0">
                        <a:latin typeface="Cambria Math" panose="02040503050406030204" pitchFamily="18" charset="0"/>
                      </a:rPr>
                      <m:t>𝑾</m:t>
                    </m:r>
                    <m:r>
                      <a:rPr lang="en-US" b="1" i="1" smtClean="0">
                        <a:latin typeface="Cambria Math" panose="02040503050406030204" pitchFamily="18" charset="0"/>
                      </a:rPr>
                      <m:t> ∈</m:t>
                    </m:r>
                  </m:oMath>
                </a14:m>
                <a:r>
                  <a:rPr lang="en-US" b="1" dirty="0"/>
                  <a:t> </a:t>
                </a:r>
                <a14:m>
                  <m:oMath xmlns:m="http://schemas.openxmlformats.org/officeDocument/2006/math">
                    <m:sSup>
                      <m:sSupPr>
                        <m:ctrlPr>
                          <a:rPr lang="en-US" b="1" i="1" dirty="0"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ℝ</m:t>
                        </m:r>
                      </m:e>
                      <m:sup>
                        <m:r>
                          <a:rPr lang="en-US" b="1" i="1" dirty="0" smtClean="0">
                            <a:latin typeface="Cambria Math" panose="02040503050406030204" pitchFamily="18" charset="0"/>
                          </a:rPr>
                          <m:t>𝟒</m:t>
                        </m:r>
                        <m:r>
                          <a:rPr lang="en-US" b="1" i="1" dirty="0" smtClean="0">
                            <a:latin typeface="Cambria Math" panose="02040503050406030204" pitchFamily="18" charset="0"/>
                          </a:rPr>
                          <m:t>𝑲</m:t>
                        </m:r>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𝟑</m:t>
                        </m:r>
                        <m:r>
                          <a:rPr lang="en-US" b="1" i="1" dirty="0" smtClean="0">
                            <a:latin typeface="Cambria Math" panose="02040503050406030204" pitchFamily="18" charset="0"/>
                            <a:ea typeface="Cambria Math" panose="02040503050406030204" pitchFamily="18" charset="0"/>
                          </a:rPr>
                          <m:t>𝑲</m:t>
                        </m:r>
                        <m:r>
                          <a:rPr lang="en-US" b="1" i="1" dirty="0" smtClean="0">
                            <a:latin typeface="Cambria Math" panose="02040503050406030204" pitchFamily="18" charset="0"/>
                            <a:ea typeface="Cambria Math" panose="02040503050406030204" pitchFamily="18" charset="0"/>
                          </a:rPr>
                          <m:t> </m:t>
                        </m:r>
                      </m:sup>
                    </m:sSup>
                    <m:r>
                      <a:rPr lang="en-US" b="0" i="0" dirty="0" smtClean="0">
                        <a:latin typeface="Cambria Math" panose="02040503050406030204" pitchFamily="18" charset="0"/>
                        <a:ea typeface="Cambria Math" panose="02040503050406030204" pitchFamily="18" charset="0"/>
                      </a:rPr>
                      <m:t>.</m:t>
                    </m:r>
                  </m:oMath>
                </a14:m>
                <a:endParaRPr lang="en-US" b="0" dirty="0">
                  <a:ea typeface="Cambria Math" panose="02040503050406030204" pitchFamily="18" charset="0"/>
                </a:endParaRP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𝑡</m:t>
                        </m:r>
                      </m:sub>
                      <m:sup>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𝑠</m:t>
                        </m:r>
                      </m:sup>
                    </m:sSubSup>
                    <m:r>
                      <a:rPr lang="en-US" b="0" i="1" smtClean="0">
                        <a:latin typeface="Cambria Math" panose="02040503050406030204" pitchFamily="18" charset="0"/>
                        <a:ea typeface="Cambria Math" panose="02040503050406030204" pitchFamily="18" charset="0"/>
                      </a:rPr>
                      <m:t> </m:t>
                    </m:r>
                  </m:oMath>
                </a14:m>
                <a:r>
                  <a:rPr lang="en-US" b="1" dirty="0"/>
                  <a:t> </a:t>
                </a:r>
                <a:r>
                  <a:rPr lang="en-US" dirty="0"/>
                  <a:t>is then used for word predicting from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𝐿𝑆𝑇𝑀</m:t>
                        </m:r>
                      </m:e>
                      <m:sub>
                        <m:r>
                          <a:rPr lang="en-US" b="0" i="1" smtClean="0">
                            <a:latin typeface="Cambria Math" panose="02040503050406030204" pitchFamily="18" charset="0"/>
                          </a:rPr>
                          <m:t>𝑤𝑜𝑟𝑑</m:t>
                        </m:r>
                      </m:sub>
                    </m:sSub>
                    <m:r>
                      <a:rPr lang="en-US" b="0" i="1" smtClean="0">
                        <a:latin typeface="Cambria Math" panose="02040503050406030204" pitchFamily="18" charset="0"/>
                      </a:rPr>
                      <m:t> </m:t>
                    </m:r>
                  </m:oMath>
                </a14:m>
                <a:r>
                  <a:rPr lang="en-US" b="1" dirty="0"/>
                  <a:t> </a:t>
                </a:r>
                <a:r>
                  <a:rPr lang="en-US" dirty="0"/>
                  <a:t>as we seen in earlier model.</a:t>
                </a:r>
                <a:endParaRPr lang="en-US" b="1" dirty="0"/>
              </a:p>
              <a:p>
                <a:pPr marL="285750" indent="-285750">
                  <a:buFont typeface="Arial" panose="020B0604020202020204" pitchFamily="34" charset="0"/>
                  <a:buChar char="•"/>
                </a:pPr>
                <a:endParaRPr lang="en-US" b="1" dirty="0"/>
              </a:p>
            </p:txBody>
          </p:sp>
        </mc:Choice>
        <mc:Fallback xmlns="">
          <p:sp>
            <p:nvSpPr>
              <p:cNvPr id="3" name="TextBox 2">
                <a:extLst>
                  <a:ext uri="{FF2B5EF4-FFF2-40B4-BE49-F238E27FC236}">
                    <a16:creationId xmlns:a16="http://schemas.microsoft.com/office/drawing/2014/main" id="{A4AC85E0-B424-1C4D-B334-AE33E33A8A6D}"/>
                  </a:ext>
                </a:extLst>
              </p:cNvPr>
              <p:cNvSpPr txBox="1">
                <a:spLocks noRot="1" noChangeAspect="1" noMove="1" noResize="1" noEditPoints="1" noAdjustHandles="1" noChangeArrowheads="1" noChangeShapeType="1" noTextEdit="1"/>
              </p:cNvSpPr>
              <p:nvPr/>
            </p:nvSpPr>
            <p:spPr>
              <a:xfrm>
                <a:off x="1103586" y="693683"/>
                <a:ext cx="9785131" cy="4571764"/>
              </a:xfrm>
              <a:prstGeom prst="rect">
                <a:avLst/>
              </a:prstGeom>
              <a:blipFill>
                <a:blip r:embed="rId3"/>
                <a:stretch>
                  <a:fillRect l="-908" t="-1108"/>
                </a:stretch>
              </a:blipFill>
            </p:spPr>
            <p:txBody>
              <a:bodyPr/>
              <a:lstStyle/>
              <a:p>
                <a:r>
                  <a:rPr lang="en-US">
                    <a:noFill/>
                  </a:rPr>
                  <a:t> </a:t>
                </a:r>
              </a:p>
            </p:txBody>
          </p:sp>
        </mc:Fallback>
      </mc:AlternateContent>
    </p:spTree>
    <p:extLst>
      <p:ext uri="{BB962C8B-B14F-4D97-AF65-F5344CB8AC3E}">
        <p14:creationId xmlns:p14="http://schemas.microsoft.com/office/powerpoint/2010/main" val="2352537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DER-OU_Angle.png">
            <a:extLst>
              <a:ext uri="{FF2B5EF4-FFF2-40B4-BE49-F238E27FC236}">
                <a16:creationId xmlns:a16="http://schemas.microsoft.com/office/drawing/2014/main" id="{FE5D4A47-672B-D040-93E8-FC38C0B1E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8793"/>
            <a:ext cx="12192000" cy="1109207"/>
          </a:xfrm>
          <a:prstGeom prst="rect">
            <a:avLst/>
          </a:prstGeom>
        </p:spPr>
      </p:pic>
      <p:sp>
        <p:nvSpPr>
          <p:cNvPr id="3" name="TextBox 2">
            <a:extLst>
              <a:ext uri="{FF2B5EF4-FFF2-40B4-BE49-F238E27FC236}">
                <a16:creationId xmlns:a16="http://schemas.microsoft.com/office/drawing/2014/main" id="{DF6FC21E-EE9C-4C4F-B8AF-3542B3FB359F}"/>
              </a:ext>
            </a:extLst>
          </p:cNvPr>
          <p:cNvSpPr txBox="1"/>
          <p:nvPr/>
        </p:nvSpPr>
        <p:spPr>
          <a:xfrm>
            <a:off x="441434" y="209420"/>
            <a:ext cx="8019393" cy="6093976"/>
          </a:xfrm>
          <a:prstGeom prst="rect">
            <a:avLst/>
          </a:prstGeom>
          <a:noFill/>
        </p:spPr>
        <p:txBody>
          <a:bodyPr wrap="square" rtlCol="0">
            <a:spAutoFit/>
          </a:bodyPr>
          <a:lstStyle/>
          <a:p>
            <a:r>
              <a:rPr lang="en-US" sz="2400" b="1" dirty="0"/>
              <a:t>4 Experiments</a:t>
            </a:r>
          </a:p>
          <a:p>
            <a:r>
              <a:rPr lang="en-US" sz="2400" b="1" dirty="0"/>
              <a:t>      4.1 Dataset</a:t>
            </a:r>
          </a:p>
          <a:p>
            <a:pPr marL="1200150" lvl="2" indent="-285750">
              <a:buFont typeface="Arial" panose="020B0604020202020204" pitchFamily="34" charset="0"/>
              <a:buChar char="•"/>
            </a:pPr>
            <a:r>
              <a:rPr lang="en-US" dirty="0"/>
              <a:t>The proposed </a:t>
            </a:r>
            <a:r>
              <a:rPr lang="en-US" dirty="0" err="1"/>
              <a:t>autoencoder</a:t>
            </a:r>
            <a:r>
              <a:rPr lang="en-US" dirty="0"/>
              <a:t> was trained on two datasets,</a:t>
            </a:r>
          </a:p>
          <a:p>
            <a:pPr marL="1657350" lvl="3" indent="-285750">
              <a:buFont typeface="Arial" panose="020B0604020202020204" pitchFamily="34" charset="0"/>
              <a:buChar char="•"/>
            </a:pPr>
            <a:r>
              <a:rPr lang="en-US" dirty="0"/>
              <a:t>A highly domain specific dataset consisting of hotel reviews and </a:t>
            </a:r>
          </a:p>
          <a:p>
            <a:pPr marL="1657350" lvl="3" indent="-285750">
              <a:buFont typeface="Arial" panose="020B0604020202020204" pitchFamily="34" charset="0"/>
              <a:buChar char="•"/>
            </a:pPr>
            <a:r>
              <a:rPr lang="en-US" dirty="0"/>
              <a:t>A general dataset extracted from </a:t>
            </a:r>
            <a:r>
              <a:rPr lang="en-US" dirty="0" err="1"/>
              <a:t>Wkipedia</a:t>
            </a:r>
            <a:r>
              <a:rPr lang="en-US" dirty="0"/>
              <a:t>.</a:t>
            </a:r>
          </a:p>
          <a:p>
            <a:pPr lvl="2"/>
            <a:endParaRPr lang="en-US" b="1" dirty="0"/>
          </a:p>
          <a:p>
            <a:pPr lvl="2"/>
            <a:r>
              <a:rPr lang="en-US" b="1" dirty="0"/>
              <a:t>Hotel Reviews</a:t>
            </a:r>
            <a:r>
              <a:rPr lang="en-US" dirty="0"/>
              <a:t>: </a:t>
            </a:r>
          </a:p>
          <a:p>
            <a:pPr marL="1200150" lvl="2" indent="-285750">
              <a:buFont typeface="Arial" panose="020B0604020202020204" pitchFamily="34" charset="0"/>
              <a:buChar char="•"/>
            </a:pPr>
            <a:r>
              <a:rPr lang="en-US" dirty="0"/>
              <a:t>A subset of hotel reviews crawled from TripAdvisor is used. </a:t>
            </a:r>
          </a:p>
          <a:p>
            <a:pPr marL="1200150" lvl="2" indent="-285750">
              <a:buFont typeface="Arial" panose="020B0604020202020204" pitchFamily="34" charset="0"/>
              <a:buChar char="•"/>
            </a:pPr>
            <a:r>
              <a:rPr lang="en-US" dirty="0"/>
              <a:t>A vocabulary set consisting of the 25,000 most frequent words.</a:t>
            </a:r>
          </a:p>
          <a:p>
            <a:pPr marL="1200150" lvl="2" indent="-285750">
              <a:buFont typeface="Arial" panose="020B0604020202020204" pitchFamily="34" charset="0"/>
              <a:buChar char="•"/>
            </a:pPr>
            <a:r>
              <a:rPr lang="en-US" dirty="0"/>
              <a:t>A special “&lt;</a:t>
            </a:r>
            <a:r>
              <a:rPr lang="en-US" dirty="0" err="1"/>
              <a:t>unk</a:t>
            </a:r>
            <a:r>
              <a:rPr lang="en-US" dirty="0"/>
              <a:t>&gt;” token is used to denote all the remaining less frequent tokens.</a:t>
            </a:r>
          </a:p>
          <a:p>
            <a:pPr marL="1200150" lvl="2" indent="-285750">
              <a:buFont typeface="Arial" panose="020B0604020202020204" pitchFamily="34" charset="0"/>
              <a:buChar char="•"/>
            </a:pPr>
            <a:r>
              <a:rPr lang="en-US" dirty="0"/>
              <a:t>Our training dataset is comprised of roughly 340,000 reviews and  testing set is comprised of 40,000 reviews.</a:t>
            </a:r>
          </a:p>
          <a:p>
            <a:r>
              <a:rPr lang="en-US" b="1" dirty="0"/>
              <a:t>	Wikipedia:</a:t>
            </a:r>
          </a:p>
          <a:p>
            <a:pPr marL="1200150" lvl="2" indent="-285750">
              <a:buFont typeface="Arial" panose="020B0604020202020204" pitchFamily="34" charset="0"/>
              <a:buChar char="•"/>
            </a:pPr>
            <a:r>
              <a:rPr lang="en-US" dirty="0"/>
              <a:t>An extracted paragraphs from Wikipedia corpus that meet the aforementioned length requirements is used. </a:t>
            </a:r>
          </a:p>
          <a:p>
            <a:pPr marL="1200150" lvl="2" indent="-285750">
              <a:buFont typeface="Arial" panose="020B0604020202020204" pitchFamily="34" charset="0"/>
              <a:buChar char="•"/>
            </a:pPr>
            <a:r>
              <a:rPr lang="en-US" dirty="0"/>
              <a:t>A top frequent vocabulary list of 120,000 words is used. </a:t>
            </a:r>
          </a:p>
          <a:p>
            <a:pPr marL="1200150" lvl="2" indent="-285750">
              <a:buFont typeface="Arial" panose="020B0604020202020204" pitchFamily="34" charset="0"/>
              <a:buChar char="•"/>
            </a:pPr>
            <a:r>
              <a:rPr lang="en-US" dirty="0"/>
              <a:t>The training dataset is comprised of roughly 500,000 paragraphs and testing contains roughly 50,000.</a:t>
            </a:r>
          </a:p>
          <a:p>
            <a:pPr lvl="2"/>
            <a:endParaRPr lang="en-US" dirty="0"/>
          </a:p>
          <a:p>
            <a:pPr marL="1200150" lvl="2"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CCC462F8-7873-5D4D-9FC6-58DA92F4BAE5}"/>
              </a:ext>
            </a:extLst>
          </p:cNvPr>
          <p:cNvPicPr>
            <a:picLocks noChangeAspect="1"/>
          </p:cNvPicPr>
          <p:nvPr/>
        </p:nvPicPr>
        <p:blipFill>
          <a:blip r:embed="rId3"/>
          <a:stretch>
            <a:fillRect/>
          </a:stretch>
        </p:blipFill>
        <p:spPr>
          <a:xfrm>
            <a:off x="8358187" y="701806"/>
            <a:ext cx="3557587" cy="1295160"/>
          </a:xfrm>
          <a:prstGeom prst="rect">
            <a:avLst/>
          </a:prstGeom>
        </p:spPr>
      </p:pic>
      <p:sp>
        <p:nvSpPr>
          <p:cNvPr id="7" name="Rectangle 6">
            <a:extLst>
              <a:ext uri="{FF2B5EF4-FFF2-40B4-BE49-F238E27FC236}">
                <a16:creationId xmlns:a16="http://schemas.microsoft.com/office/drawing/2014/main" id="{C57046B3-D82F-D343-8DE6-BCA02EB602BB}"/>
              </a:ext>
            </a:extLst>
          </p:cNvPr>
          <p:cNvSpPr/>
          <p:nvPr/>
        </p:nvSpPr>
        <p:spPr>
          <a:xfrm>
            <a:off x="7987862" y="2363799"/>
            <a:ext cx="4340772" cy="738664"/>
          </a:xfrm>
          <a:prstGeom prst="rect">
            <a:avLst/>
          </a:prstGeom>
        </p:spPr>
        <p:txBody>
          <a:bodyPr wrap="square">
            <a:spAutoFit/>
          </a:bodyPr>
          <a:lstStyle/>
          <a:p>
            <a:r>
              <a:rPr lang="en-US" sz="1400" dirty="0">
                <a:effectLst/>
                <a:latin typeface="Helvetica" pitchFamily="2" charset="0"/>
              </a:rPr>
              <a:t>W, S and D respectively represent number of words, number of sentences, and number of documents/paragraphs.</a:t>
            </a:r>
            <a:endParaRPr lang="en-US" dirty="0">
              <a:effectLst/>
              <a:latin typeface="Helvetica" pitchFamily="2" charset="0"/>
            </a:endParaRPr>
          </a:p>
        </p:txBody>
      </p:sp>
    </p:spTree>
    <p:extLst>
      <p:ext uri="{BB962C8B-B14F-4D97-AF65-F5344CB8AC3E}">
        <p14:creationId xmlns:p14="http://schemas.microsoft.com/office/powerpoint/2010/main" val="1290479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DER-OU_Angle.png">
            <a:extLst>
              <a:ext uri="{FF2B5EF4-FFF2-40B4-BE49-F238E27FC236}">
                <a16:creationId xmlns:a16="http://schemas.microsoft.com/office/drawing/2014/main" id="{FE5D4A47-672B-D040-93E8-FC38C0B1E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8793"/>
            <a:ext cx="12192000" cy="1109207"/>
          </a:xfrm>
          <a:prstGeom prst="rect">
            <a:avLst/>
          </a:prstGeom>
        </p:spPr>
      </p:pic>
      <p:sp>
        <p:nvSpPr>
          <p:cNvPr id="3" name="TextBox 2">
            <a:extLst>
              <a:ext uri="{FF2B5EF4-FFF2-40B4-BE49-F238E27FC236}">
                <a16:creationId xmlns:a16="http://schemas.microsoft.com/office/drawing/2014/main" id="{92CC7C47-4467-4046-B43A-2C49FAEACB12}"/>
              </a:ext>
            </a:extLst>
          </p:cNvPr>
          <p:cNvSpPr txBox="1"/>
          <p:nvPr/>
        </p:nvSpPr>
        <p:spPr>
          <a:xfrm>
            <a:off x="578069" y="546538"/>
            <a:ext cx="11225048" cy="4154984"/>
          </a:xfrm>
          <a:prstGeom prst="rect">
            <a:avLst/>
          </a:prstGeom>
          <a:noFill/>
        </p:spPr>
        <p:txBody>
          <a:bodyPr wrap="square" rtlCol="0">
            <a:spAutoFit/>
          </a:bodyPr>
          <a:lstStyle/>
          <a:p>
            <a:r>
              <a:rPr lang="en-US" sz="2400" b="1" dirty="0"/>
              <a:t>4.2 Training Details and Implementation</a:t>
            </a:r>
          </a:p>
          <a:p>
            <a:endParaRPr lang="en-US" sz="2400" b="1" dirty="0"/>
          </a:p>
          <a:p>
            <a:pPr marL="742950" lvl="1" indent="-285750">
              <a:buFont typeface="Arial" panose="020B0604020202020204" pitchFamily="34" charset="0"/>
              <a:buChar char="•"/>
            </a:pPr>
            <a:r>
              <a:rPr lang="en-US" dirty="0"/>
              <a:t>Earlier works has shown that deep LSTMs work better than shallow ones for sequence-to sequence tasks.</a:t>
            </a:r>
          </a:p>
          <a:p>
            <a:pPr marL="742950" lvl="1" indent="-285750">
              <a:buFont typeface="Arial" panose="020B0604020202020204" pitchFamily="34" charset="0"/>
              <a:buChar char="•"/>
            </a:pPr>
            <a:r>
              <a:rPr lang="en-US" dirty="0"/>
              <a:t>LSTM structure has four layer for encoding and four layer for decoding, each of which is comprised of a different set of parameters.</a:t>
            </a:r>
          </a:p>
          <a:p>
            <a:pPr marL="742950" lvl="1" indent="-285750">
              <a:buFont typeface="Arial" panose="020B0604020202020204" pitchFamily="34" charset="0"/>
              <a:buChar char="•"/>
            </a:pPr>
            <a:r>
              <a:rPr lang="en-US" dirty="0"/>
              <a:t>Each LSTM layer consists of 1,000 hidden neurons and the dimensionality of word embedding's is set to 1,000. </a:t>
            </a:r>
          </a:p>
          <a:p>
            <a:pPr marL="742950" lvl="1" indent="-285750">
              <a:buFont typeface="Arial" panose="020B0604020202020204" pitchFamily="34" charset="0"/>
              <a:buChar char="•"/>
            </a:pPr>
            <a:r>
              <a:rPr lang="en-US" dirty="0"/>
              <a:t>Input documents are reversed.</a:t>
            </a:r>
          </a:p>
          <a:p>
            <a:pPr marL="742950" lvl="1" indent="-285750">
              <a:buFont typeface="Arial" panose="020B0604020202020204" pitchFamily="34" charset="0"/>
              <a:buChar char="•"/>
            </a:pPr>
            <a:r>
              <a:rPr lang="en-US" dirty="0"/>
              <a:t>LSTM parameters and word </a:t>
            </a:r>
            <a:r>
              <a:rPr lang="en-US" dirty="0" err="1"/>
              <a:t>embeddings</a:t>
            </a:r>
            <a:r>
              <a:rPr lang="en-US" dirty="0"/>
              <a:t> are initialized from a uniform distribution between [-0.08, 0.08].</a:t>
            </a:r>
          </a:p>
          <a:p>
            <a:pPr marL="742950" lvl="1" indent="-285750">
              <a:buFont typeface="Arial" panose="020B0604020202020204" pitchFamily="34" charset="0"/>
              <a:buChar char="•"/>
            </a:pPr>
            <a:r>
              <a:rPr lang="en-US" dirty="0"/>
              <a:t>Stochastic gradient decent is implemented without momentum using a fixed learning rate of 0.1. </a:t>
            </a:r>
          </a:p>
          <a:p>
            <a:pPr marL="742950" lvl="1" indent="-285750">
              <a:buFont typeface="Arial" panose="020B0604020202020204" pitchFamily="34" charset="0"/>
              <a:buChar char="•"/>
            </a:pPr>
            <a:r>
              <a:rPr lang="en-US" dirty="0"/>
              <a:t>The learning rate was reduced to half after 5 epochs. </a:t>
            </a:r>
          </a:p>
          <a:p>
            <a:pPr marL="742950" lvl="1" indent="-285750">
              <a:buFont typeface="Arial" panose="020B0604020202020204" pitchFamily="34" charset="0"/>
              <a:buChar char="•"/>
            </a:pPr>
            <a:r>
              <a:rPr lang="en-US" dirty="0"/>
              <a:t>Models were trained for a total of 7 epochs.</a:t>
            </a:r>
          </a:p>
          <a:p>
            <a:pPr marL="742950" lvl="1" indent="-285750">
              <a:buFont typeface="Arial" panose="020B0604020202020204" pitchFamily="34" charset="0"/>
              <a:buChar char="•"/>
            </a:pPr>
            <a:r>
              <a:rPr lang="en-US" dirty="0"/>
              <a:t>Batch size is set to 32 (32 documents).</a:t>
            </a:r>
          </a:p>
          <a:p>
            <a:pPr marL="742950" lvl="1" indent="-285750">
              <a:buFont typeface="Arial" panose="020B0604020202020204" pitchFamily="34" charset="0"/>
              <a:buChar char="•"/>
            </a:pPr>
            <a:r>
              <a:rPr lang="en-US" dirty="0"/>
              <a:t>0.2 dropout rate.</a:t>
            </a:r>
          </a:p>
          <a:p>
            <a:endParaRPr lang="en-US" dirty="0"/>
          </a:p>
        </p:txBody>
      </p:sp>
    </p:spTree>
    <p:extLst>
      <p:ext uri="{BB962C8B-B14F-4D97-AF65-F5344CB8AC3E}">
        <p14:creationId xmlns:p14="http://schemas.microsoft.com/office/powerpoint/2010/main" val="3535285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DER-OU_Angle.png">
            <a:extLst>
              <a:ext uri="{FF2B5EF4-FFF2-40B4-BE49-F238E27FC236}">
                <a16:creationId xmlns:a16="http://schemas.microsoft.com/office/drawing/2014/main" id="{FE5D4A47-672B-D040-93E8-FC38C0B1E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8793"/>
            <a:ext cx="12192000" cy="1109207"/>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77775F9-E865-5549-A33C-101048F1EE57}"/>
                  </a:ext>
                </a:extLst>
              </p:cNvPr>
              <p:cNvSpPr txBox="1"/>
              <p:nvPr/>
            </p:nvSpPr>
            <p:spPr>
              <a:xfrm>
                <a:off x="630621" y="356932"/>
                <a:ext cx="11140965" cy="5738622"/>
              </a:xfrm>
              <a:prstGeom prst="rect">
                <a:avLst/>
              </a:prstGeom>
              <a:noFill/>
            </p:spPr>
            <p:txBody>
              <a:bodyPr wrap="square" rtlCol="0">
                <a:spAutoFit/>
              </a:bodyPr>
              <a:lstStyle/>
              <a:p>
                <a:r>
                  <a:rPr lang="en-US" sz="2400" b="1" dirty="0"/>
                  <a:t>4.3 Evaluations</a:t>
                </a:r>
              </a:p>
              <a:p>
                <a:endParaRPr lang="en-US" sz="2400" b="1" dirty="0"/>
              </a:p>
              <a:p>
                <a:pPr marL="285750" indent="-285750">
                  <a:buFont typeface="Arial" panose="020B0604020202020204" pitchFamily="34" charset="0"/>
                  <a:buChar char="•"/>
                </a:pPr>
                <a:r>
                  <a:rPr lang="en-US" dirty="0"/>
                  <a:t>To measure the closeness of the output to the input, They have adopted two standard evaluation metrics</a:t>
                </a:r>
              </a:p>
              <a:p>
                <a:pPr marL="1200150" lvl="2" indent="-285750">
                  <a:buFont typeface="Arial" panose="020B0604020202020204" pitchFamily="34" charset="0"/>
                  <a:buChar char="•"/>
                </a:pPr>
                <a:r>
                  <a:rPr lang="en-US" dirty="0"/>
                  <a:t>ROUGE (Lin,2004; Lin and </a:t>
                </a:r>
                <a:r>
                  <a:rPr lang="en-US" dirty="0" err="1"/>
                  <a:t>Hovy</a:t>
                </a:r>
                <a:r>
                  <a:rPr lang="en-US" dirty="0"/>
                  <a:t>, 2003) and </a:t>
                </a:r>
              </a:p>
              <a:p>
                <a:pPr marL="1200150" lvl="2" indent="-285750">
                  <a:buFont typeface="Arial" panose="020B0604020202020204" pitchFamily="34" charset="0"/>
                  <a:buChar char="•"/>
                </a:pPr>
                <a:r>
                  <a:rPr lang="en-US" dirty="0"/>
                  <a:t>BLEU (</a:t>
                </a:r>
                <a:r>
                  <a:rPr lang="en-US" dirty="0" err="1"/>
                  <a:t>Papineniet</a:t>
                </a:r>
                <a:r>
                  <a:rPr lang="en-US" dirty="0"/>
                  <a:t> al., 2002).</a:t>
                </a:r>
              </a:p>
              <a:p>
                <a:r>
                  <a:rPr lang="en-US" b="1" dirty="0"/>
                  <a:t>	</a:t>
                </a:r>
              </a:p>
              <a:p>
                <a:r>
                  <a:rPr lang="en-US" b="1" dirty="0"/>
                  <a:t>      ROUGE:</a:t>
                </a:r>
              </a:p>
              <a:p>
                <a:pPr marL="1200150" lvl="2" indent="-285750">
                  <a:buFont typeface="Arial" panose="020B0604020202020204" pitchFamily="34" charset="0"/>
                  <a:buChar char="•"/>
                </a:pPr>
                <a:r>
                  <a:rPr lang="en-US" dirty="0"/>
                  <a:t>It is a recall-oriented measure widely used in the summarization literature.</a:t>
                </a:r>
              </a:p>
              <a:p>
                <a:pPr marL="1200150" lvl="2" indent="-285750">
                  <a:buFont typeface="Arial" panose="020B0604020202020204" pitchFamily="34" charset="0"/>
                  <a:buChar char="•"/>
                </a:pPr>
                <a:r>
                  <a:rPr lang="en-US" dirty="0"/>
                  <a:t>It measures the n-gram recall between the Output text and the reference text(s).</a:t>
                </a:r>
              </a:p>
              <a:p>
                <a:pPr marL="1200150" lvl="2" indent="-285750">
                  <a:buFont typeface="Arial" panose="020B0604020202020204" pitchFamily="34" charset="0"/>
                  <a:buChar char="•"/>
                </a:pPr>
                <a:r>
                  <a:rPr lang="en-US" dirty="0"/>
                  <a:t>ROUGE score is therefore given by:</a:t>
                </a:r>
              </a:p>
              <a:p>
                <a:r>
                  <a:rPr lang="en-US" dirty="0"/>
                  <a:t>			</a:t>
                </a:r>
                <a14:m>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𝑹𝑶𝑼𝑮𝑬</m:t>
                        </m:r>
                      </m:e>
                      <m:sub>
                        <m:r>
                          <a:rPr lang="en-US" b="1" i="1" smtClean="0">
                            <a:latin typeface="Cambria Math" panose="02040503050406030204" pitchFamily="18" charset="0"/>
                          </a:rPr>
                          <m:t>𝒏</m:t>
                        </m:r>
                      </m:sub>
                    </m:sSub>
                    <m:r>
                      <a:rPr lang="en-US" b="1" i="1" smtClean="0">
                        <a:latin typeface="Cambria Math" panose="02040503050406030204" pitchFamily="18" charset="0"/>
                      </a:rPr>
                      <m:t>=</m:t>
                    </m:r>
                    <m:f>
                      <m:fPr>
                        <m:ctrlPr>
                          <a:rPr lang="en-US" b="1" i="1" smtClean="0">
                            <a:latin typeface="Cambria Math" panose="02040503050406030204" pitchFamily="18" charset="0"/>
                          </a:rPr>
                        </m:ctrlPr>
                      </m:fPr>
                      <m:num>
                        <m:nary>
                          <m:naryPr>
                            <m:chr m:val="∑"/>
                            <m:limLoc m:val="subSup"/>
                            <m:supHide m:val="on"/>
                            <m:ctrlPr>
                              <a:rPr lang="en-US" b="1" i="1" smtClean="0">
                                <a:latin typeface="Cambria Math" panose="02040503050406030204" pitchFamily="18" charset="0"/>
                              </a:rPr>
                            </m:ctrlPr>
                          </m:naryPr>
                          <m:sub>
                            <m:m>
                              <m:mPr>
                                <m:mcs>
                                  <m:mc>
                                    <m:mcPr>
                                      <m:count m:val="2"/>
                                      <m:mcJc m:val="center"/>
                                    </m:mcPr>
                                  </m:mc>
                                </m:mcs>
                                <m:ctrlPr>
                                  <a:rPr lang="en-US" b="1" i="1" smtClean="0">
                                    <a:latin typeface="Cambria Math" panose="02040503050406030204" pitchFamily="18" charset="0"/>
                                  </a:rPr>
                                </m:ctrlPr>
                              </m:mPr>
                              <m:m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𝒈𝒓𝒂𝒎</m:t>
                                      </m:r>
                                    </m:e>
                                    <m:sub>
                                      <m:r>
                                        <a:rPr lang="en-US" b="1" i="1" smtClean="0">
                                          <a:latin typeface="Cambria Math" panose="02040503050406030204" pitchFamily="18" charset="0"/>
                                        </a:rPr>
                                        <m:t>𝒏</m:t>
                                      </m:r>
                                    </m:sub>
                                  </m:sSub>
                                </m:e>
                                <m:e>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𝒊𝒏𝒑𝒖𝒕</m:t>
                                  </m:r>
                                </m:e>
                              </m:mr>
                            </m:m>
                          </m:sub>
                          <m:sup/>
                          <m:e>
                            <m:sSub>
                              <m:sSubPr>
                                <m:ctrlPr>
                                  <a:rPr lang="en-US" b="1" i="1" smtClean="0">
                                    <a:latin typeface="Cambria Math" panose="02040503050406030204" pitchFamily="18" charset="0"/>
                                  </a:rPr>
                                </m:ctrlPr>
                              </m:sSubPr>
                              <m:e>
                                <m:r>
                                  <a:rPr lang="en-US" b="1" i="1" smtClean="0">
                                    <a:latin typeface="Cambria Math" panose="02040503050406030204" pitchFamily="18" charset="0"/>
                                  </a:rPr>
                                  <m:t>𝒄𝒐𝒖𝒏𝒕</m:t>
                                </m:r>
                              </m:e>
                              <m:sub>
                                <m:r>
                                  <a:rPr lang="en-US" b="1" i="1" smtClean="0">
                                    <a:latin typeface="Cambria Math" panose="02040503050406030204" pitchFamily="18" charset="0"/>
                                  </a:rPr>
                                  <m:t>𝒎𝒂𝒕𝒄𝒉</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𝒈𝒓𝒂𝒎</m:t>
                                </m:r>
                              </m:e>
                              <m:sub>
                                <m:r>
                                  <a:rPr lang="en-US" b="1" i="1" smtClean="0">
                                    <a:latin typeface="Cambria Math" panose="02040503050406030204" pitchFamily="18" charset="0"/>
                                  </a:rPr>
                                  <m:t>𝒏</m:t>
                                </m:r>
                              </m:sub>
                            </m:sSub>
                            <m:r>
                              <a:rPr lang="en-US" b="1" i="1" smtClean="0">
                                <a:latin typeface="Cambria Math" panose="02040503050406030204" pitchFamily="18" charset="0"/>
                              </a:rPr>
                              <m:t>)</m:t>
                            </m:r>
                          </m:e>
                        </m:nary>
                      </m:num>
                      <m:den>
                        <m:nary>
                          <m:naryPr>
                            <m:chr m:val="∑"/>
                            <m:limLoc m:val="subSup"/>
                            <m:supHide m:val="on"/>
                            <m:ctrlPr>
                              <a:rPr lang="en-US" b="1" i="1">
                                <a:latin typeface="Cambria Math" panose="02040503050406030204" pitchFamily="18" charset="0"/>
                              </a:rPr>
                            </m:ctrlPr>
                          </m:naryPr>
                          <m:sub>
                            <m:m>
                              <m:mPr>
                                <m:mcs>
                                  <m:mc>
                                    <m:mcPr>
                                      <m:count m:val="2"/>
                                      <m:mcJc m:val="center"/>
                                    </m:mcPr>
                                  </m:mc>
                                </m:mcs>
                                <m:ctrlPr>
                                  <a:rPr lang="en-US" b="1" i="1">
                                    <a:latin typeface="Cambria Math" panose="02040503050406030204" pitchFamily="18" charset="0"/>
                                  </a:rPr>
                                </m:ctrlPr>
                              </m:mPr>
                              <m:mr>
                                <m:e>
                                  <m:sSub>
                                    <m:sSubPr>
                                      <m:ctrlPr>
                                        <a:rPr lang="en-US" b="1" i="1">
                                          <a:latin typeface="Cambria Math" panose="02040503050406030204" pitchFamily="18" charset="0"/>
                                        </a:rPr>
                                      </m:ctrlPr>
                                    </m:sSubPr>
                                    <m:e>
                                      <m:r>
                                        <a:rPr lang="en-US" b="1" i="1">
                                          <a:latin typeface="Cambria Math" panose="02040503050406030204" pitchFamily="18" charset="0"/>
                                        </a:rPr>
                                        <m:t>𝒈𝒓𝒂𝒎</m:t>
                                      </m:r>
                                    </m:e>
                                    <m:sub>
                                      <m:r>
                                        <a:rPr lang="en-US" b="1" i="1">
                                          <a:latin typeface="Cambria Math" panose="02040503050406030204" pitchFamily="18" charset="0"/>
                                        </a:rPr>
                                        <m:t>𝒏</m:t>
                                      </m:r>
                                    </m:sub>
                                  </m:sSub>
                                </m:e>
                                <m:e>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𝒊𝒏𝒑𝒖𝒕</m:t>
                                  </m:r>
                                </m:e>
                              </m:mr>
                            </m:m>
                          </m:sub>
                          <m:sup/>
                          <m:e>
                            <m:r>
                              <a:rPr lang="en-US" b="1" i="1" smtClean="0">
                                <a:latin typeface="Cambria Math" panose="02040503050406030204" pitchFamily="18" charset="0"/>
                                <a:ea typeface="Cambria Math" panose="02040503050406030204" pitchFamily="18" charset="0"/>
                              </a:rPr>
                              <m:t>𝒄𝒐𝒖𝒏𝒕</m:t>
                            </m:r>
                            <m:r>
                              <a:rPr lang="en-US" b="1" i="1" smtClean="0">
                                <a:latin typeface="Cambria Math" panose="02040503050406030204" pitchFamily="18" charset="0"/>
                              </a:rPr>
                              <m:t> </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𝒈𝒓𝒂𝒎</m:t>
                                </m:r>
                              </m:e>
                              <m:sub>
                                <m:r>
                                  <a:rPr lang="en-US" b="1" i="1">
                                    <a:latin typeface="Cambria Math" panose="02040503050406030204" pitchFamily="18" charset="0"/>
                                  </a:rPr>
                                  <m:t>𝒏</m:t>
                                </m:r>
                              </m:sub>
                            </m:sSub>
                            <m:r>
                              <a:rPr lang="en-US" b="1" i="1">
                                <a:latin typeface="Cambria Math" panose="02040503050406030204" pitchFamily="18" charset="0"/>
                              </a:rPr>
                              <m:t>)</m:t>
                            </m:r>
                          </m:e>
                        </m:nary>
                      </m:den>
                    </m:f>
                  </m:oMath>
                </a14:m>
                <a:endParaRPr lang="en-US" b="1" dirty="0"/>
              </a:p>
              <a:p>
                <a:pPr marL="1200150" lvl="2" indent="-285750">
                  <a:buFont typeface="Arial" panose="020B0604020202020204" pitchFamily="34" charset="0"/>
                  <a:buChar char="•"/>
                </a:pPr>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𝑐𝑜𝑢𝑛𝑡</m:t>
                        </m:r>
                      </m:e>
                      <m:sub>
                        <m:r>
                          <a:rPr lang="en-US" i="1">
                            <a:latin typeface="Cambria Math" panose="02040503050406030204" pitchFamily="18" charset="0"/>
                          </a:rPr>
                          <m:t>𝑚𝑎𝑡𝑐h</m:t>
                        </m:r>
                      </m:sub>
                    </m:sSub>
                    <m:r>
                      <a:rPr lang="en-US" i="1">
                        <a:latin typeface="Cambria Math" panose="02040503050406030204" pitchFamily="18" charset="0"/>
                      </a:rPr>
                      <m:t> </m:t>
                    </m:r>
                  </m:oMath>
                </a14:m>
                <a:r>
                  <a:rPr lang="en-US" dirty="0"/>
                  <a:t>denotes the number of n-grams co-occurring in the input and output.</a:t>
                </a:r>
              </a:p>
              <a:p>
                <a:pPr lvl="1"/>
                <a:r>
                  <a:rPr lang="en-US" b="1" dirty="0"/>
                  <a:t>BLEU:</a:t>
                </a:r>
                <a:r>
                  <a:rPr lang="en-US" dirty="0"/>
                  <a:t> </a:t>
                </a:r>
              </a:p>
              <a:p>
                <a:pPr marL="1200150" lvl="2" indent="-285750">
                  <a:buFont typeface="Arial" panose="020B0604020202020204" pitchFamily="34" charset="0"/>
                  <a:buChar char="•"/>
                </a:pPr>
                <a:r>
                  <a:rPr lang="en-US" dirty="0"/>
                  <a:t>It is designed to address such an issue by emphasizing precision. </a:t>
                </a:r>
              </a:p>
              <a:p>
                <a:pPr marL="1200150" lvl="2" indent="-285750">
                  <a:buFont typeface="Arial" panose="020B0604020202020204" pitchFamily="34" charset="0"/>
                  <a:buChar char="•"/>
                </a:pPr>
                <a:r>
                  <a:rPr lang="en-US" dirty="0"/>
                  <a:t>BLEU n-gram precision scores are given by:</a:t>
                </a:r>
              </a:p>
              <a:p>
                <a:pPr lvl="2"/>
                <a:r>
                  <a:rPr lang="en-US" dirty="0"/>
                  <a:t>		</a:t>
                </a:r>
                <a:r>
                  <a:rPr lang="en-US" b="1" dirty="0"/>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rPr>
                          <m:t>𝑷𝒓𝒆𝒄𝒊𝒔𝒊𝒐𝒏</m:t>
                        </m:r>
                      </m:e>
                      <m:sub>
                        <m:r>
                          <a:rPr lang="en-US" b="1" i="1">
                            <a:latin typeface="Cambria Math" panose="02040503050406030204" pitchFamily="18" charset="0"/>
                          </a:rPr>
                          <m:t>𝒏</m:t>
                        </m:r>
                      </m:sub>
                    </m:sSub>
                    <m:r>
                      <a:rPr lang="en-US" b="1" i="1">
                        <a:latin typeface="Cambria Math" panose="02040503050406030204" pitchFamily="18" charset="0"/>
                      </a:rPr>
                      <m:t>=</m:t>
                    </m:r>
                    <m:f>
                      <m:fPr>
                        <m:ctrlPr>
                          <a:rPr lang="en-US" b="1" i="1">
                            <a:latin typeface="Cambria Math" panose="02040503050406030204" pitchFamily="18" charset="0"/>
                          </a:rPr>
                        </m:ctrlPr>
                      </m:fPr>
                      <m:num>
                        <m:nary>
                          <m:naryPr>
                            <m:chr m:val="∑"/>
                            <m:limLoc m:val="subSup"/>
                            <m:supHide m:val="on"/>
                            <m:ctrlPr>
                              <a:rPr lang="en-US" b="1" i="1">
                                <a:latin typeface="Cambria Math" panose="02040503050406030204" pitchFamily="18" charset="0"/>
                              </a:rPr>
                            </m:ctrlPr>
                          </m:naryPr>
                          <m:sub>
                            <m:m>
                              <m:mPr>
                                <m:mcs>
                                  <m:mc>
                                    <m:mcPr>
                                      <m:count m:val="2"/>
                                      <m:mcJc m:val="center"/>
                                    </m:mcPr>
                                  </m:mc>
                                </m:mcs>
                                <m:ctrlPr>
                                  <a:rPr lang="en-US" b="1" i="1">
                                    <a:latin typeface="Cambria Math" panose="02040503050406030204" pitchFamily="18" charset="0"/>
                                  </a:rPr>
                                </m:ctrlPr>
                              </m:mPr>
                              <m:mr>
                                <m:e>
                                  <m:sSub>
                                    <m:sSubPr>
                                      <m:ctrlPr>
                                        <a:rPr lang="en-US" b="1" i="1">
                                          <a:latin typeface="Cambria Math" panose="02040503050406030204" pitchFamily="18" charset="0"/>
                                        </a:rPr>
                                      </m:ctrlPr>
                                    </m:sSubPr>
                                    <m:e>
                                      <m:r>
                                        <a:rPr lang="en-US" b="1" i="1">
                                          <a:latin typeface="Cambria Math" panose="02040503050406030204" pitchFamily="18" charset="0"/>
                                        </a:rPr>
                                        <m:t>𝒈𝒓𝒂𝒎</m:t>
                                      </m:r>
                                    </m:e>
                                    <m:sub>
                                      <m:r>
                                        <a:rPr lang="en-US" b="1" i="1">
                                          <a:latin typeface="Cambria Math" panose="02040503050406030204" pitchFamily="18" charset="0"/>
                                        </a:rPr>
                                        <m:t>𝒏</m:t>
                                      </m:r>
                                    </m:sub>
                                  </m:sSub>
                                </m:e>
                                <m:e>
                                  <m:r>
                                    <a:rPr lang="en-US" b="1"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𝒐𝒖𝒕𝒑𝒖𝒕</m:t>
                                  </m:r>
                                </m:e>
                              </m:mr>
                            </m:m>
                          </m:sub>
                          <m:sup/>
                          <m:e>
                            <m:sSub>
                              <m:sSubPr>
                                <m:ctrlPr>
                                  <a:rPr lang="en-US" b="1" i="1">
                                    <a:latin typeface="Cambria Math" panose="02040503050406030204" pitchFamily="18" charset="0"/>
                                  </a:rPr>
                                </m:ctrlPr>
                              </m:sSubPr>
                              <m:e>
                                <m:r>
                                  <a:rPr lang="en-US" b="1" i="1">
                                    <a:latin typeface="Cambria Math" panose="02040503050406030204" pitchFamily="18" charset="0"/>
                                  </a:rPr>
                                  <m:t>𝒄𝒐𝒖𝒏𝒕</m:t>
                                </m:r>
                              </m:e>
                              <m:sub>
                                <m:r>
                                  <a:rPr lang="en-US" b="1" i="1">
                                    <a:latin typeface="Cambria Math" panose="02040503050406030204" pitchFamily="18" charset="0"/>
                                  </a:rPr>
                                  <m:t>𝒎𝒂𝒕𝒄𝒉</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𝒈𝒓𝒂𝒎</m:t>
                                </m:r>
                              </m:e>
                              <m:sub>
                                <m:r>
                                  <a:rPr lang="en-US" b="1" i="1">
                                    <a:latin typeface="Cambria Math" panose="02040503050406030204" pitchFamily="18" charset="0"/>
                                  </a:rPr>
                                  <m:t>𝒏</m:t>
                                </m:r>
                              </m:sub>
                            </m:sSub>
                            <m:r>
                              <a:rPr lang="en-US" b="1" i="1">
                                <a:latin typeface="Cambria Math" panose="02040503050406030204" pitchFamily="18" charset="0"/>
                              </a:rPr>
                              <m:t>)</m:t>
                            </m:r>
                          </m:e>
                        </m:nary>
                      </m:num>
                      <m:den>
                        <m:nary>
                          <m:naryPr>
                            <m:chr m:val="∑"/>
                            <m:limLoc m:val="subSup"/>
                            <m:supHide m:val="on"/>
                            <m:ctrlPr>
                              <a:rPr lang="en-US" b="1" i="1">
                                <a:latin typeface="Cambria Math" panose="02040503050406030204" pitchFamily="18" charset="0"/>
                              </a:rPr>
                            </m:ctrlPr>
                          </m:naryPr>
                          <m:sub>
                            <m:m>
                              <m:mPr>
                                <m:mcs>
                                  <m:mc>
                                    <m:mcPr>
                                      <m:count m:val="2"/>
                                      <m:mcJc m:val="center"/>
                                    </m:mcPr>
                                  </m:mc>
                                </m:mcs>
                                <m:ctrlPr>
                                  <a:rPr lang="en-US" b="1" i="1">
                                    <a:latin typeface="Cambria Math" panose="02040503050406030204" pitchFamily="18" charset="0"/>
                                  </a:rPr>
                                </m:ctrlPr>
                              </m:mPr>
                              <m:mr>
                                <m:e>
                                  <m:sSub>
                                    <m:sSubPr>
                                      <m:ctrlPr>
                                        <a:rPr lang="en-US" b="1" i="1">
                                          <a:latin typeface="Cambria Math" panose="02040503050406030204" pitchFamily="18" charset="0"/>
                                        </a:rPr>
                                      </m:ctrlPr>
                                    </m:sSubPr>
                                    <m:e>
                                      <m:r>
                                        <a:rPr lang="en-US" b="1" i="1">
                                          <a:latin typeface="Cambria Math" panose="02040503050406030204" pitchFamily="18" charset="0"/>
                                        </a:rPr>
                                        <m:t>𝒈𝒓𝒂𝒎</m:t>
                                      </m:r>
                                    </m:e>
                                    <m:sub>
                                      <m:r>
                                        <a:rPr lang="en-US" b="1" i="1">
                                          <a:latin typeface="Cambria Math" panose="02040503050406030204" pitchFamily="18" charset="0"/>
                                        </a:rPr>
                                        <m:t>𝒏</m:t>
                                      </m:r>
                                    </m:sub>
                                  </m:sSub>
                                </m:e>
                                <m:e>
                                  <m:r>
                                    <a:rPr lang="en-US" b="1"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𝒐𝒖𝒕𝒑𝒖𝒕</m:t>
                                  </m:r>
                                </m:e>
                              </m:mr>
                            </m:m>
                          </m:sub>
                          <m:sup/>
                          <m:e>
                            <m:r>
                              <a:rPr lang="en-US" b="1" i="1">
                                <a:latin typeface="Cambria Math" panose="02040503050406030204" pitchFamily="18" charset="0"/>
                                <a:ea typeface="Cambria Math" panose="02040503050406030204" pitchFamily="18" charset="0"/>
                              </a:rPr>
                              <m:t>𝒄𝒐𝒖𝒏𝒕</m:t>
                            </m:r>
                            <m:r>
                              <a:rPr lang="en-US" b="1" i="1">
                                <a:latin typeface="Cambria Math" panose="02040503050406030204" pitchFamily="18" charset="0"/>
                              </a:rPr>
                              <m:t> </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𝒈𝒓𝒂𝒎</m:t>
                                </m:r>
                              </m:e>
                              <m:sub>
                                <m:r>
                                  <a:rPr lang="en-US" b="1" i="1">
                                    <a:latin typeface="Cambria Math" panose="02040503050406030204" pitchFamily="18" charset="0"/>
                                  </a:rPr>
                                  <m:t>𝒏</m:t>
                                </m:r>
                              </m:sub>
                            </m:sSub>
                            <m:r>
                              <a:rPr lang="en-US" b="1" i="1">
                                <a:latin typeface="Cambria Math" panose="02040503050406030204" pitchFamily="18" charset="0"/>
                              </a:rPr>
                              <m:t>)</m:t>
                            </m:r>
                          </m:e>
                        </m:nary>
                      </m:den>
                    </m:f>
                    <m:r>
                      <a:rPr lang="en-US" b="1" i="1">
                        <a:latin typeface="Cambria Math" panose="02040503050406030204" pitchFamily="18" charset="0"/>
                      </a:rPr>
                      <m:t> </m:t>
                    </m:r>
                  </m:oMath>
                </a14:m>
                <a:r>
                  <a:rPr lang="en-US" b="1" dirty="0"/>
                  <a:t>	</a:t>
                </a:r>
                <a:r>
                  <a:rPr lang="en-US" dirty="0"/>
                  <a:t>	</a:t>
                </a:r>
              </a:p>
              <a:p>
                <a:r>
                  <a:rPr lang="en-US" dirty="0"/>
                  <a:t>	</a:t>
                </a:r>
              </a:p>
              <a:p>
                <a:pPr marL="1200150" lvl="2" indent="-285750">
                  <a:buFont typeface="Arial" panose="020B0604020202020204" pitchFamily="34" charset="0"/>
                  <a:buChar char="•"/>
                </a:pPr>
                <a:endParaRPr lang="en-US" dirty="0"/>
              </a:p>
            </p:txBody>
          </p:sp>
        </mc:Choice>
        <mc:Fallback>
          <p:sp>
            <p:nvSpPr>
              <p:cNvPr id="3" name="TextBox 2">
                <a:extLst>
                  <a:ext uri="{FF2B5EF4-FFF2-40B4-BE49-F238E27FC236}">
                    <a16:creationId xmlns:a16="http://schemas.microsoft.com/office/drawing/2014/main" id="{877775F9-E865-5549-A33C-101048F1EE57}"/>
                  </a:ext>
                </a:extLst>
              </p:cNvPr>
              <p:cNvSpPr txBox="1">
                <a:spLocks noRot="1" noChangeAspect="1" noMove="1" noResize="1" noEditPoints="1" noAdjustHandles="1" noChangeArrowheads="1" noChangeShapeType="1" noTextEdit="1"/>
              </p:cNvSpPr>
              <p:nvPr/>
            </p:nvSpPr>
            <p:spPr>
              <a:xfrm>
                <a:off x="630621" y="356932"/>
                <a:ext cx="11140965" cy="5738622"/>
              </a:xfrm>
              <a:prstGeom prst="rect">
                <a:avLst/>
              </a:prstGeom>
              <a:blipFill>
                <a:blip r:embed="rId3"/>
                <a:stretch>
                  <a:fillRect l="-797" t="-662"/>
                </a:stretch>
              </a:blipFill>
            </p:spPr>
            <p:txBody>
              <a:bodyPr/>
              <a:lstStyle/>
              <a:p>
                <a:r>
                  <a:rPr lang="en-US">
                    <a:noFill/>
                  </a:rPr>
                  <a:t> </a:t>
                </a:r>
              </a:p>
            </p:txBody>
          </p:sp>
        </mc:Fallback>
      </mc:AlternateContent>
    </p:spTree>
    <p:extLst>
      <p:ext uri="{BB962C8B-B14F-4D97-AF65-F5344CB8AC3E}">
        <p14:creationId xmlns:p14="http://schemas.microsoft.com/office/powerpoint/2010/main" val="81713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DER-OU_Angle.png">
            <a:extLst>
              <a:ext uri="{FF2B5EF4-FFF2-40B4-BE49-F238E27FC236}">
                <a16:creationId xmlns:a16="http://schemas.microsoft.com/office/drawing/2014/main" id="{FE5D4A47-672B-D040-93E8-FC38C0B1E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8793"/>
            <a:ext cx="12192000" cy="1109207"/>
          </a:xfrm>
          <a:prstGeom prst="rect">
            <a:avLst/>
          </a:prstGeom>
        </p:spPr>
      </p:pic>
      <p:sp>
        <p:nvSpPr>
          <p:cNvPr id="3" name="TextBox 2">
            <a:extLst>
              <a:ext uri="{FF2B5EF4-FFF2-40B4-BE49-F238E27FC236}">
                <a16:creationId xmlns:a16="http://schemas.microsoft.com/office/drawing/2014/main" id="{49091AB9-E9A4-1E47-9F8B-090D78FB9810}"/>
              </a:ext>
            </a:extLst>
          </p:cNvPr>
          <p:cNvSpPr txBox="1"/>
          <p:nvPr/>
        </p:nvSpPr>
        <p:spPr>
          <a:xfrm>
            <a:off x="478221" y="208073"/>
            <a:ext cx="11235558" cy="5355312"/>
          </a:xfrm>
          <a:prstGeom prst="rect">
            <a:avLst/>
          </a:prstGeom>
          <a:noFill/>
        </p:spPr>
        <p:txBody>
          <a:bodyPr wrap="square" rtlCol="0">
            <a:spAutoFit/>
          </a:bodyPr>
          <a:lstStyle/>
          <a:p>
            <a:r>
              <a:rPr lang="en-US" b="1" dirty="0"/>
              <a:t>4.3 Evaluations</a:t>
            </a:r>
          </a:p>
          <a:p>
            <a:r>
              <a:rPr lang="en-US" b="1" dirty="0"/>
              <a:t>           Coherence Evaluation: </a:t>
            </a:r>
          </a:p>
          <a:p>
            <a:pPr marL="1200150" lvl="2" indent="-285750">
              <a:buFont typeface="Arial" panose="020B0604020202020204" pitchFamily="34" charset="0"/>
              <a:buChar char="•"/>
            </a:pPr>
            <a:r>
              <a:rPr lang="en-US" dirty="0"/>
              <a:t>Neither BLEU nor ROUGE attempts to evaluate true coherence.</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There is no generally accepted and readily available coherence evaluation metric.</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 Because of the difficulty of developing a universal coherence evaluation metric.</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They have proposed a tailored metric specific to their case. </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Based on the assumption that human-generated texts are coherent</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They compared generated outputs with input documents in terms of how much original text order is preserved.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A grid evaluation metric similar to the entity transition algorithms in (</a:t>
            </a:r>
            <a:r>
              <a:rPr lang="en-US" dirty="0" err="1"/>
              <a:t>Barzilay</a:t>
            </a:r>
            <a:r>
              <a:rPr lang="en-US" dirty="0"/>
              <a:t> and Lee, 2004; </a:t>
            </a:r>
            <a:r>
              <a:rPr lang="en-US" dirty="0" err="1"/>
              <a:t>Lapata</a:t>
            </a:r>
            <a:r>
              <a:rPr lang="en-US" dirty="0"/>
              <a:t> and </a:t>
            </a:r>
            <a:r>
              <a:rPr lang="en-US" dirty="0" err="1"/>
              <a:t>Barzilay</a:t>
            </a:r>
            <a:r>
              <a:rPr lang="en-US" dirty="0"/>
              <a:t>, 2005).</a:t>
            </a:r>
          </a:p>
          <a:p>
            <a:pPr marL="1200150" lvl="2"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880184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DER-OU_Angle.png">
            <a:extLst>
              <a:ext uri="{FF2B5EF4-FFF2-40B4-BE49-F238E27FC236}">
                <a16:creationId xmlns:a16="http://schemas.microsoft.com/office/drawing/2014/main" id="{FE5D4A47-672B-D040-93E8-FC38C0B1E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8793"/>
            <a:ext cx="12192000" cy="1109207"/>
          </a:xfrm>
          <a:prstGeom prst="rect">
            <a:avLst/>
          </a:prstGeom>
        </p:spPr>
      </p:pic>
      <p:sp>
        <p:nvSpPr>
          <p:cNvPr id="5" name="Rectangle 4">
            <a:extLst>
              <a:ext uri="{FF2B5EF4-FFF2-40B4-BE49-F238E27FC236}">
                <a16:creationId xmlns:a16="http://schemas.microsoft.com/office/drawing/2014/main" id="{035639BE-9269-CE43-99E1-A883ACC14898}"/>
              </a:ext>
            </a:extLst>
          </p:cNvPr>
          <p:cNvSpPr/>
          <p:nvPr/>
        </p:nvSpPr>
        <p:spPr>
          <a:xfrm>
            <a:off x="662152" y="1071817"/>
            <a:ext cx="10131972" cy="2616101"/>
          </a:xfrm>
          <a:prstGeom prst="rect">
            <a:avLst/>
          </a:prstGeom>
        </p:spPr>
        <p:txBody>
          <a:bodyPr wrap="square">
            <a:spAutoFit/>
          </a:bodyPr>
          <a:lstStyle/>
          <a:p>
            <a:pPr algn="ctr"/>
            <a:r>
              <a:rPr lang="en-US" sz="2400" b="1" dirty="0"/>
              <a:t>Problem Statements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Natural Language Generation ( Text generation)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Architectures of Autoencoder using LSTM</a:t>
            </a:r>
          </a:p>
          <a:p>
            <a:r>
              <a:rPr lang="en-US" sz="2000" dirty="0"/>
              <a:t> </a:t>
            </a:r>
          </a:p>
          <a:p>
            <a:pPr marL="342900" indent="-342900">
              <a:buFont typeface="Arial" panose="020B0604020202020204" pitchFamily="34" charset="0"/>
              <a:buChar char="•"/>
            </a:pPr>
            <a:r>
              <a:rPr lang="en-US" sz="2000" dirty="0"/>
              <a:t>Evaluation and Efficiency</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345069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DER-OU_Angle.png">
            <a:extLst>
              <a:ext uri="{FF2B5EF4-FFF2-40B4-BE49-F238E27FC236}">
                <a16:creationId xmlns:a16="http://schemas.microsoft.com/office/drawing/2014/main" id="{FE5D4A47-672B-D040-93E8-FC38C0B1E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8793"/>
            <a:ext cx="12192000" cy="1109207"/>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9091AB9-E9A4-1E47-9F8B-090D78FB9810}"/>
                  </a:ext>
                </a:extLst>
              </p:cNvPr>
              <p:cNvSpPr txBox="1"/>
              <p:nvPr/>
            </p:nvSpPr>
            <p:spPr>
              <a:xfrm>
                <a:off x="478221" y="187052"/>
                <a:ext cx="11235558" cy="5627759"/>
              </a:xfrm>
              <a:prstGeom prst="rect">
                <a:avLst/>
              </a:prstGeom>
              <a:noFill/>
            </p:spPr>
            <p:txBody>
              <a:bodyPr wrap="square" rtlCol="0">
                <a:spAutoFit/>
              </a:bodyPr>
              <a:lstStyle/>
              <a:p>
                <a:r>
                  <a:rPr lang="en-US" b="1" dirty="0"/>
                  <a:t>4.3 Evaluations</a:t>
                </a:r>
              </a:p>
              <a:p>
                <a:r>
                  <a:rPr lang="en-US" b="1" dirty="0"/>
                  <a:t>           Coherence Evaluation: </a:t>
                </a:r>
              </a:p>
              <a:p>
                <a:pPr marL="1200150" lvl="2" indent="-285750">
                  <a:buFont typeface="Arial" panose="020B0604020202020204" pitchFamily="34" charset="0"/>
                  <a:buChar char="•"/>
                </a:pPr>
                <a:r>
                  <a:rPr lang="en-US" dirty="0"/>
                  <a:t>Key idea is to identify grammatical roles (i.e., object and subject) that entities play.</a:t>
                </a:r>
              </a:p>
              <a:p>
                <a:pPr marL="1200150" lvl="2" indent="-285750">
                  <a:buFont typeface="Arial" panose="020B0604020202020204" pitchFamily="34" charset="0"/>
                  <a:buChar char="•"/>
                </a:pPr>
                <a:endParaRPr lang="en-US" sz="1000" dirty="0"/>
              </a:p>
              <a:p>
                <a:pPr marL="1200150" lvl="2" indent="-285750">
                  <a:buFont typeface="Arial" panose="020B0604020202020204" pitchFamily="34" charset="0"/>
                  <a:buChar char="•"/>
                </a:pPr>
                <a:r>
                  <a:rPr lang="en-US" dirty="0"/>
                  <a:t>Each sentence is represented as a feature consisting of verbs and nouns in the sentence.</a:t>
                </a:r>
              </a:p>
              <a:p>
                <a:pPr marL="1200150" lvl="2" indent="-285750">
                  <a:buFont typeface="Arial" panose="020B0604020202020204" pitchFamily="34" charset="0"/>
                  <a:buChar char="•"/>
                </a:pPr>
                <a:endParaRPr lang="en-US" sz="1000" dirty="0"/>
              </a:p>
              <a:p>
                <a:pPr marL="1200150" lvl="2" indent="-285750">
                  <a:buFont typeface="Arial" panose="020B0604020202020204" pitchFamily="34" charset="0"/>
                  <a:buChar char="•"/>
                </a:pPr>
                <a:r>
                  <a:rPr lang="en-US" dirty="0"/>
                  <a:t>Next, align sentences from output documents to input sentences based on sentence-to sentence similarly.</a:t>
                </a:r>
              </a:p>
              <a:p>
                <a:pPr marL="1200150" lvl="2" indent="-285750">
                  <a:buFont typeface="Arial" panose="020B0604020202020204" pitchFamily="34" charset="0"/>
                  <a:buChar char="•"/>
                </a:pPr>
                <a:endParaRPr lang="en-US" sz="1000" dirty="0"/>
              </a:p>
              <a:p>
                <a:pPr marL="1200150" lvl="2" indent="-285750">
                  <a:buFont typeface="Arial" panose="020B0604020202020204" pitchFamily="34" charset="0"/>
                  <a:buChar char="•"/>
                </a:pPr>
                <a:r>
                  <a:rPr lang="en-US" dirty="0"/>
                  <a:t>Assume that sentence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𝒊</m:t>
                        </m:r>
                      </m:sub>
                    </m:sSub>
                  </m:oMath>
                </a14:m>
                <a:r>
                  <a:rPr lang="en-US" dirty="0"/>
                  <a:t> output is aligned with sentence </a:t>
                </a:r>
                <a14:m>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𝒔</m:t>
                        </m:r>
                      </m:e>
                      <m:sub>
                        <m:r>
                          <a:rPr lang="en-US" b="1" i="1" smtClean="0">
                            <a:latin typeface="Cambria Math" panose="02040503050406030204" pitchFamily="18" charset="0"/>
                          </a:rPr>
                          <m:t>𝒊</m:t>
                        </m:r>
                      </m:sub>
                      <m:sup>
                        <m:r>
                          <a:rPr lang="en-US" b="1" i="1" smtClean="0">
                            <a:latin typeface="Cambria Math" panose="02040503050406030204" pitchFamily="18" charset="0"/>
                          </a:rPr>
                          <m:t>′</m:t>
                        </m:r>
                      </m:sup>
                    </m:sSubSup>
                  </m:oMath>
                </a14:m>
                <a:r>
                  <a:rPr lang="en-US" dirty="0"/>
                  <a:t> input, where </a:t>
                </a:r>
                <a14:m>
                  <m:oMath xmlns:m="http://schemas.openxmlformats.org/officeDocument/2006/math">
                    <m:r>
                      <a:rPr lang="en-US" b="1" i="1" smtClean="0">
                        <a:latin typeface="Cambria Math" panose="02040503050406030204" pitchFamily="18" charset="0"/>
                      </a:rPr>
                      <m:t>𝒊</m:t>
                    </m:r>
                  </m:oMath>
                </a14:m>
                <a:r>
                  <a:rPr lang="en-US" dirty="0"/>
                  <a:t> and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𝒊</m:t>
                        </m:r>
                      </m:e>
                      <m:sup>
                        <m:r>
                          <a:rPr lang="en-US" b="1" i="1" smtClean="0">
                            <a:latin typeface="Cambria Math" panose="02040503050406030204" pitchFamily="18" charset="0"/>
                          </a:rPr>
                          <m:t>′</m:t>
                        </m:r>
                      </m:sup>
                    </m:sSup>
                  </m:oMath>
                </a14:m>
                <a:r>
                  <a:rPr lang="en-US" dirty="0"/>
                  <a:t> denote position index for a output sentence and its aligned input. </a:t>
                </a:r>
              </a:p>
              <a:p>
                <a:pPr marL="1200150" lvl="2" indent="-285750">
                  <a:buFont typeface="Arial" panose="020B0604020202020204" pitchFamily="34" charset="0"/>
                  <a:buChar char="•"/>
                </a:pPr>
                <a:endParaRPr lang="en-US" sz="1000" dirty="0"/>
              </a:p>
              <a:p>
                <a:pPr marL="1200150" lvl="2" indent="-285750">
                  <a:buFont typeface="Arial" panose="020B0604020202020204" pitchFamily="34" charset="0"/>
                  <a:buChar char="•"/>
                </a:pPr>
                <a:r>
                  <a:rPr lang="en-US" dirty="0"/>
                  <a:t>The penalization score L is then given by:</a:t>
                </a:r>
              </a:p>
              <a:p>
                <a:pPr lvl="2"/>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𝟐</m:t>
                          </m:r>
                        </m:num>
                        <m:den>
                          <m:sSub>
                            <m:sSubPr>
                              <m:ctrlPr>
                                <a:rPr lang="en-US" b="1" i="1" smtClean="0">
                                  <a:latin typeface="Cambria Math" panose="02040503050406030204" pitchFamily="18" charset="0"/>
                                </a:rPr>
                              </m:ctrlPr>
                            </m:sSubPr>
                            <m:e>
                              <m:r>
                                <a:rPr lang="en-US" b="1" i="1" smtClean="0">
                                  <a:latin typeface="Cambria Math" panose="02040503050406030204" pitchFamily="18" charset="0"/>
                                </a:rPr>
                                <m:t>𝑵</m:t>
                              </m:r>
                            </m:e>
                            <m:sub>
                              <m:r>
                                <a:rPr lang="en-US" b="1" i="1" smtClean="0">
                                  <a:latin typeface="Cambria Math" panose="02040503050406030204" pitchFamily="18" charset="0"/>
                                </a:rPr>
                                <m:t>𝒐𝒖𝒕𝒑𝒖𝒕</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𝑵</m:t>
                              </m:r>
                            </m:e>
                            <m:sub>
                              <m:r>
                                <a:rPr lang="en-US" b="1" i="1" smtClean="0">
                                  <a:latin typeface="Cambria Math" panose="02040503050406030204" pitchFamily="18" charset="0"/>
                                  <a:ea typeface="Cambria Math" panose="02040503050406030204" pitchFamily="18" charset="0"/>
                                </a:rPr>
                                <m:t>𝒐𝒖𝒕𝒑𝒖𝒕</m:t>
                              </m:r>
                            </m:sub>
                          </m:sSub>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r>
                            <a:rPr lang="en-US" b="1" i="1" smtClean="0">
                              <a:latin typeface="Cambria Math" panose="02040503050406030204" pitchFamily="18" charset="0"/>
                              <a:ea typeface="Cambria Math" panose="02040503050406030204" pitchFamily="18" charset="0"/>
                            </a:rPr>
                            <m:t>)</m:t>
                          </m:r>
                        </m:den>
                      </m:f>
                      <m:r>
                        <a:rPr lang="en-US" b="1" i="1" smtClean="0">
                          <a:latin typeface="Cambria Math" panose="02040503050406030204" pitchFamily="18" charset="0"/>
                          <a:ea typeface="Cambria Math" panose="02040503050406030204" pitchFamily="18" charset="0"/>
                        </a:rPr>
                        <m:t>×</m:t>
                      </m:r>
                      <m:nary>
                        <m:naryPr>
                          <m:chr m:val="∑"/>
                          <m:supHide m:val="on"/>
                          <m:ctrlPr>
                            <a:rPr lang="en-US" b="1" i="1" smtClean="0">
                              <a:latin typeface="Cambria Math" panose="02040503050406030204" pitchFamily="18" charset="0"/>
                              <a:ea typeface="Cambria Math" panose="02040503050406030204" pitchFamily="18" charset="0"/>
                            </a:rPr>
                          </m:ctrlPr>
                        </m:naryPr>
                        <m:sub>
                          <m:r>
                            <m:rPr>
                              <m:brk m:alnAt="7"/>
                            </m:rPr>
                            <a:rPr lang="en-US" b="1" i="1" smtClean="0">
                              <a:latin typeface="Cambria Math" panose="02040503050406030204" pitchFamily="18" charset="0"/>
                              <a:ea typeface="Cambria Math" panose="02040503050406030204" pitchFamily="18" charset="0"/>
                            </a:rPr>
                            <m:t>𝒊</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𝑵</m:t>
                              </m:r>
                            </m:e>
                            <m:sub>
                              <m:r>
                                <a:rPr lang="en-US" b="1" i="1" smtClean="0">
                                  <a:latin typeface="Cambria Math" panose="02040503050406030204" pitchFamily="18" charset="0"/>
                                  <a:ea typeface="Cambria Math" panose="02040503050406030204" pitchFamily="18" charset="0"/>
                                </a:rPr>
                                <m:t>𝒐𝒖𝒕𝒑𝒖𝒕</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r>
                            <m:rPr>
                              <m:brk m:alnAt="7"/>
                            </m:rPr>
                            <a:rPr lang="en-US" b="1" i="1" smtClean="0">
                              <a:latin typeface="Cambria Math" panose="02040503050406030204" pitchFamily="18" charset="0"/>
                              <a:ea typeface="Cambria Math" panose="02040503050406030204" pitchFamily="18" charset="0"/>
                            </a:rPr>
                            <m:t>]</m:t>
                          </m:r>
                        </m:sub>
                        <m:sup/>
                        <m:e>
                          <m:nary>
                            <m:naryPr>
                              <m:chr m:val="∑"/>
                              <m:supHide m:val="on"/>
                              <m:ctrlPr>
                                <a:rPr lang="en-US" b="1" i="1" smtClean="0">
                                  <a:latin typeface="Cambria Math" panose="02040503050406030204" pitchFamily="18" charset="0"/>
                                  <a:ea typeface="Cambria Math" panose="02040503050406030204" pitchFamily="18" charset="0"/>
                                </a:rPr>
                              </m:ctrlPr>
                            </m:naryPr>
                            <m:sub>
                              <m:r>
                                <m:rPr>
                                  <m:brk m:alnAt="7"/>
                                </m:rPr>
                                <a:rPr lang="en-US" b="1" i="1" smtClean="0">
                                  <a:latin typeface="Cambria Math" panose="02040503050406030204" pitchFamily="18" charset="0"/>
                                  <a:ea typeface="Cambria Math" panose="02040503050406030204" pitchFamily="18" charset="0"/>
                                </a:rPr>
                                <m:t>𝒋</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𝒊</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𝑵</m:t>
                                  </m:r>
                                </m:e>
                                <m:sub>
                                  <m:r>
                                    <a:rPr lang="en-US" b="1" i="1" smtClean="0">
                                      <a:latin typeface="Cambria Math" panose="02040503050406030204" pitchFamily="18" charset="0"/>
                                      <a:ea typeface="Cambria Math" panose="02040503050406030204" pitchFamily="18" charset="0"/>
                                    </a:rPr>
                                    <m:t>𝒐𝒖𝒕𝒑𝒖𝒕</m:t>
                                  </m:r>
                                </m:sub>
                              </m:sSub>
                              <m:r>
                                <m:rPr>
                                  <m:brk m:alnAt="7"/>
                                </m:rPr>
                                <a:rPr lang="en-US" b="1" i="1" smtClean="0">
                                  <a:latin typeface="Cambria Math" panose="02040503050406030204" pitchFamily="18" charset="0"/>
                                  <a:ea typeface="Cambria Math" panose="02040503050406030204" pitchFamily="18" charset="0"/>
                                </a:rPr>
                                <m:t>]</m:t>
                              </m:r>
                            </m:sub>
                            <m:sup/>
                            <m:e>
                              <m:r>
                                <a:rPr lang="en-US" b="1" i="1" smtClean="0">
                                  <a:latin typeface="Cambria Math" panose="02040503050406030204" pitchFamily="18" charset="0"/>
                                  <a:ea typeface="Cambria Math" panose="02040503050406030204" pitchFamily="18" charset="0"/>
                                </a:rPr>
                                <m:t>|</m:t>
                              </m:r>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𝒋</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𝒊</m:t>
                                  </m:r>
                                </m:e>
                              </m:d>
                              <m:r>
                                <a:rPr lang="en-US" b="1" i="1" smtClean="0">
                                  <a:latin typeface="Cambria Math" panose="02040503050406030204" pitchFamily="18" charset="0"/>
                                  <a:ea typeface="Cambria Math" panose="02040503050406030204" pitchFamily="18" charset="0"/>
                                </a:rPr>
                                <m:t>−</m:t>
                              </m:r>
                              <m:d>
                                <m:dPr>
                                  <m:ctrlPr>
                                    <a:rPr lang="en-US" b="1" i="1" smtClean="0">
                                      <a:latin typeface="Cambria Math" panose="02040503050406030204" pitchFamily="18" charset="0"/>
                                      <a:ea typeface="Cambria Math" panose="02040503050406030204" pitchFamily="18" charset="0"/>
                                    </a:rPr>
                                  </m:ctrlPr>
                                </m:dPr>
                                <m:e>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𝒋</m:t>
                                      </m:r>
                                    </m:e>
                                    <m:sup>
                                      <m:r>
                                        <a:rPr lang="en-US" b="1" i="1" smtClean="0">
                                          <a:latin typeface="Cambria Math" panose="02040503050406030204" pitchFamily="18" charset="0"/>
                                          <a:ea typeface="Cambria Math" panose="02040503050406030204" pitchFamily="18" charset="0"/>
                                        </a:rPr>
                                        <m:t>′</m:t>
                                      </m:r>
                                    </m:sup>
                                  </m:sSup>
                                  <m:r>
                                    <a:rPr lang="en-US" b="1" i="1" smtClean="0">
                                      <a:latin typeface="Cambria Math" panose="02040503050406030204" pitchFamily="18" charset="0"/>
                                      <a:ea typeface="Cambria Math" panose="02040503050406030204" pitchFamily="18" charset="0"/>
                                    </a:rPr>
                                    <m:t>−</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𝒊</m:t>
                                      </m:r>
                                    </m:e>
                                    <m:sup>
                                      <m:r>
                                        <a:rPr lang="en-US" b="1" i="1" smtClean="0">
                                          <a:latin typeface="Cambria Math" panose="02040503050406030204" pitchFamily="18" charset="0"/>
                                          <a:ea typeface="Cambria Math" panose="02040503050406030204" pitchFamily="18" charset="0"/>
                                        </a:rPr>
                                        <m:t>′</m:t>
                                      </m:r>
                                    </m:sup>
                                  </m:sSup>
                                </m:e>
                              </m:d>
                              <m:r>
                                <a:rPr lang="en-US" b="1" i="1" smtClean="0">
                                  <a:latin typeface="Cambria Math" panose="02040503050406030204" pitchFamily="18" charset="0"/>
                                  <a:ea typeface="Cambria Math" panose="02040503050406030204" pitchFamily="18" charset="0"/>
                                </a:rPr>
                                <m:t>|</m:t>
                              </m:r>
                            </m:e>
                          </m:nary>
                        </m:e>
                      </m:nary>
                    </m:oMath>
                  </m:oMathPara>
                </a14:m>
                <a:endParaRPr lang="en-US" b="1" dirty="0"/>
              </a:p>
              <a:p>
                <a:pPr marL="1200150" lvl="2" indent="-285750">
                  <a:buFont typeface="Arial" panose="020B0604020202020204" pitchFamily="34" charset="0"/>
                  <a:buChar char="•"/>
                </a:pPr>
                <a14:m>
                  <m:oMath xmlns:m="http://schemas.openxmlformats.org/officeDocument/2006/math">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𝒋</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𝒊</m:t>
                        </m:r>
                      </m:e>
                    </m:d>
                  </m:oMath>
                </a14:m>
                <a:r>
                  <a:rPr lang="en-US" dirty="0"/>
                  <a:t>denotes the distance in terms of position index between two outputted sentences indexed by </a:t>
                </a:r>
                <a:r>
                  <a:rPr lang="en-US" b="1" dirty="0"/>
                  <a:t>j</a:t>
                </a:r>
                <a:r>
                  <a:rPr lang="en-US" dirty="0"/>
                  <a:t> and </a:t>
                </a:r>
                <a:r>
                  <a:rPr lang="en-US" b="1" dirty="0"/>
                  <a:t>i</a:t>
                </a:r>
                <a:r>
                  <a:rPr lang="en-US" dirty="0"/>
                  <a:t>, and </a:t>
                </a:r>
                <a14:m>
                  <m:oMath xmlns:m="http://schemas.openxmlformats.org/officeDocument/2006/math">
                    <m:d>
                      <m:dPr>
                        <m:ctrlPr>
                          <a:rPr lang="en-US" b="1" i="1">
                            <a:latin typeface="Cambria Math" panose="02040503050406030204" pitchFamily="18" charset="0"/>
                            <a:ea typeface="Cambria Math" panose="02040503050406030204" pitchFamily="18" charset="0"/>
                          </a:rPr>
                        </m:ctrlPr>
                      </m:dPr>
                      <m:e>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𝒋</m:t>
                            </m:r>
                          </m:e>
                          <m:sup>
                            <m:r>
                              <a:rPr lang="en-US" b="1" i="1">
                                <a:latin typeface="Cambria Math" panose="02040503050406030204" pitchFamily="18" charset="0"/>
                                <a:ea typeface="Cambria Math" panose="02040503050406030204" pitchFamily="18" charset="0"/>
                              </a:rPr>
                              <m:t>′</m:t>
                            </m:r>
                          </m:sup>
                        </m:sSup>
                        <m:r>
                          <a:rPr lang="en-US" b="1" i="1">
                            <a:latin typeface="Cambria Math" panose="02040503050406030204" pitchFamily="18" charset="0"/>
                            <a:ea typeface="Cambria Math" panose="02040503050406030204" pitchFamily="18" charset="0"/>
                          </a:rPr>
                          <m:t>−</m:t>
                        </m:r>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𝒊</m:t>
                            </m:r>
                          </m:e>
                          <m:sup>
                            <m:r>
                              <a:rPr lang="en-US" b="1" i="1">
                                <a:latin typeface="Cambria Math" panose="02040503050406030204" pitchFamily="18" charset="0"/>
                                <a:ea typeface="Cambria Math" panose="02040503050406030204" pitchFamily="18" charset="0"/>
                              </a:rPr>
                              <m:t>′</m:t>
                            </m:r>
                          </m:sup>
                        </m:sSup>
                      </m:e>
                    </m:d>
                    <m:r>
                      <a:rPr lang="en-US" b="1" i="1">
                        <a:latin typeface="Cambria Math" panose="02040503050406030204" pitchFamily="18" charset="0"/>
                        <a:ea typeface="Cambria Math" panose="02040503050406030204" pitchFamily="18" charset="0"/>
                      </a:rPr>
                      <m:t> </m:t>
                    </m:r>
                  </m:oMath>
                </a14:m>
                <a:r>
                  <a:rPr lang="en-US" dirty="0"/>
                  <a:t>denotes the distance between their mirrors in inputs.</a:t>
                </a:r>
              </a:p>
              <a:p>
                <a:pPr marL="1200150" lvl="2" indent="-285750">
                  <a:buFont typeface="Arial" panose="020B0604020202020204" pitchFamily="34" charset="0"/>
                  <a:buChar char="•"/>
                </a:pPr>
                <a:endParaRPr lang="en-US" sz="1000" dirty="0"/>
              </a:p>
              <a:p>
                <a:pPr marL="1200150" lvl="2" indent="-285750">
                  <a:buFont typeface="Arial" panose="020B0604020202020204" pitchFamily="34" charset="0"/>
                  <a:buChar char="•"/>
                </a:pPr>
                <a:r>
                  <a:rPr lang="en-US" dirty="0"/>
                  <a:t>This metric is relevant to the overall performance of prediction and recall as an irrelevant output will be aligned to a random input, thus being heavily penalized. </a:t>
                </a:r>
              </a:p>
              <a:p>
                <a:pPr marL="1200150" lvl="2" indent="-285750">
                  <a:buFont typeface="Arial" panose="020B0604020202020204" pitchFamily="34" charset="0"/>
                  <a:buChar char="•"/>
                </a:pPr>
                <a:endParaRPr lang="en-US" sz="1000" dirty="0"/>
              </a:p>
              <a:p>
                <a:pPr marL="1200150" lvl="2" indent="-285750">
                  <a:buFont typeface="Arial" panose="020B0604020202020204" pitchFamily="34" charset="0"/>
                  <a:buChar char="•"/>
                </a:pPr>
                <a:r>
                  <a:rPr lang="en-US" dirty="0"/>
                  <a:t>The deficiency of the proposed metric is that it concerns itself only with a semantic perspective on coherence, barely considering syntactical issues.</a:t>
                </a:r>
              </a:p>
            </p:txBody>
          </p:sp>
        </mc:Choice>
        <mc:Fallback>
          <p:sp>
            <p:nvSpPr>
              <p:cNvPr id="3" name="TextBox 2">
                <a:extLst>
                  <a:ext uri="{FF2B5EF4-FFF2-40B4-BE49-F238E27FC236}">
                    <a16:creationId xmlns:a16="http://schemas.microsoft.com/office/drawing/2014/main" id="{49091AB9-E9A4-1E47-9F8B-090D78FB9810}"/>
                  </a:ext>
                </a:extLst>
              </p:cNvPr>
              <p:cNvSpPr txBox="1">
                <a:spLocks noRot="1" noChangeAspect="1" noMove="1" noResize="1" noEditPoints="1" noAdjustHandles="1" noChangeArrowheads="1" noChangeShapeType="1" noTextEdit="1"/>
              </p:cNvSpPr>
              <p:nvPr/>
            </p:nvSpPr>
            <p:spPr>
              <a:xfrm>
                <a:off x="478221" y="187052"/>
                <a:ext cx="11235558" cy="5627759"/>
              </a:xfrm>
              <a:prstGeom prst="rect">
                <a:avLst/>
              </a:prstGeom>
              <a:blipFill>
                <a:blip r:embed="rId3"/>
                <a:stretch>
                  <a:fillRect l="-452" t="-450" r="-678" b="-676"/>
                </a:stretch>
              </a:blipFill>
            </p:spPr>
            <p:txBody>
              <a:bodyPr/>
              <a:lstStyle/>
              <a:p>
                <a:r>
                  <a:rPr lang="en-US">
                    <a:noFill/>
                  </a:rPr>
                  <a:t> </a:t>
                </a:r>
              </a:p>
            </p:txBody>
          </p:sp>
        </mc:Fallback>
      </mc:AlternateContent>
    </p:spTree>
    <p:extLst>
      <p:ext uri="{BB962C8B-B14F-4D97-AF65-F5344CB8AC3E}">
        <p14:creationId xmlns:p14="http://schemas.microsoft.com/office/powerpoint/2010/main" val="442191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DER-OU_Angle.png">
            <a:extLst>
              <a:ext uri="{FF2B5EF4-FFF2-40B4-BE49-F238E27FC236}">
                <a16:creationId xmlns:a16="http://schemas.microsoft.com/office/drawing/2014/main" id="{FE5D4A47-672B-D040-93E8-FC38C0B1E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8793"/>
            <a:ext cx="12192000" cy="1109207"/>
          </a:xfrm>
          <a:prstGeom prst="rect">
            <a:avLst/>
          </a:prstGeom>
        </p:spPr>
      </p:pic>
      <p:sp>
        <p:nvSpPr>
          <p:cNvPr id="3" name="TextBox 2">
            <a:extLst>
              <a:ext uri="{FF2B5EF4-FFF2-40B4-BE49-F238E27FC236}">
                <a16:creationId xmlns:a16="http://schemas.microsoft.com/office/drawing/2014/main" id="{85E02253-2AAD-6B42-86F6-0D0D6402E67E}"/>
              </a:ext>
            </a:extLst>
          </p:cNvPr>
          <p:cNvSpPr txBox="1"/>
          <p:nvPr/>
        </p:nvSpPr>
        <p:spPr>
          <a:xfrm>
            <a:off x="472966" y="388883"/>
            <a:ext cx="11319641" cy="738664"/>
          </a:xfrm>
          <a:prstGeom prst="rect">
            <a:avLst/>
          </a:prstGeom>
          <a:noFill/>
        </p:spPr>
        <p:txBody>
          <a:bodyPr wrap="square" rtlCol="0">
            <a:spAutoFit/>
          </a:bodyPr>
          <a:lstStyle/>
          <a:p>
            <a:r>
              <a:rPr lang="en-US" sz="2400" b="1" dirty="0"/>
              <a:t>4.4 Results</a:t>
            </a:r>
          </a:p>
          <a:p>
            <a:r>
              <a:rPr lang="en-US" dirty="0"/>
              <a:t> </a:t>
            </a:r>
          </a:p>
        </p:txBody>
      </p:sp>
      <p:pic>
        <p:nvPicPr>
          <p:cNvPr id="4" name="Picture 3">
            <a:extLst>
              <a:ext uri="{FF2B5EF4-FFF2-40B4-BE49-F238E27FC236}">
                <a16:creationId xmlns:a16="http://schemas.microsoft.com/office/drawing/2014/main" id="{875FD526-E0F0-CE4D-8FE9-17E0B50CB2D0}"/>
              </a:ext>
            </a:extLst>
          </p:cNvPr>
          <p:cNvPicPr>
            <a:picLocks noChangeAspect="1"/>
          </p:cNvPicPr>
          <p:nvPr/>
        </p:nvPicPr>
        <p:blipFill>
          <a:blip r:embed="rId3"/>
          <a:stretch>
            <a:fillRect/>
          </a:stretch>
        </p:blipFill>
        <p:spPr>
          <a:xfrm>
            <a:off x="2438400" y="854278"/>
            <a:ext cx="7315200" cy="1778000"/>
          </a:xfrm>
          <a:prstGeom prst="rect">
            <a:avLst/>
          </a:prstGeom>
        </p:spPr>
      </p:pic>
      <p:sp>
        <p:nvSpPr>
          <p:cNvPr id="5" name="Rectangle 4">
            <a:extLst>
              <a:ext uri="{FF2B5EF4-FFF2-40B4-BE49-F238E27FC236}">
                <a16:creationId xmlns:a16="http://schemas.microsoft.com/office/drawing/2014/main" id="{76731F36-FEE7-0348-94D8-0FFF4E8B18DB}"/>
              </a:ext>
            </a:extLst>
          </p:cNvPr>
          <p:cNvSpPr/>
          <p:nvPr/>
        </p:nvSpPr>
        <p:spPr>
          <a:xfrm>
            <a:off x="3877428" y="2728341"/>
            <a:ext cx="4121834" cy="369332"/>
          </a:xfrm>
          <a:prstGeom prst="rect">
            <a:avLst/>
          </a:prstGeom>
        </p:spPr>
        <p:txBody>
          <a:bodyPr wrap="none">
            <a:spAutoFit/>
          </a:bodyPr>
          <a:lstStyle/>
          <a:p>
            <a:r>
              <a:rPr lang="en-US" dirty="0">
                <a:latin typeface="Helvetica" pitchFamily="2" charset="0"/>
              </a:rPr>
              <a:t>A summary of our experimental results</a:t>
            </a:r>
            <a:endParaRPr lang="en-US" dirty="0">
              <a:effectLst/>
              <a:latin typeface="Helvetica" pitchFamily="2" charset="0"/>
            </a:endParaRPr>
          </a:p>
        </p:txBody>
      </p:sp>
      <p:sp>
        <p:nvSpPr>
          <p:cNvPr id="6" name="TextBox 5">
            <a:extLst>
              <a:ext uri="{FF2B5EF4-FFF2-40B4-BE49-F238E27FC236}">
                <a16:creationId xmlns:a16="http://schemas.microsoft.com/office/drawing/2014/main" id="{58A68331-0966-1040-9F42-960A528FA004}"/>
              </a:ext>
            </a:extLst>
          </p:cNvPr>
          <p:cNvSpPr txBox="1"/>
          <p:nvPr/>
        </p:nvSpPr>
        <p:spPr>
          <a:xfrm>
            <a:off x="851338" y="3426372"/>
            <a:ext cx="10300138"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Better performances for the hotel-review dataset is observed than the open domain Wikipedia dataset, because of fixed format in documents.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Attention models at the sentence level introduce performance boost over vanilla hierarchical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hierarchical model that considers sentence level structure outperforms standard sequence to- sequence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97126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DER-OU_Angle.png">
            <a:extLst>
              <a:ext uri="{FF2B5EF4-FFF2-40B4-BE49-F238E27FC236}">
                <a16:creationId xmlns:a16="http://schemas.microsoft.com/office/drawing/2014/main" id="{FE5D4A47-672B-D040-93E8-FC38C0B1E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8793"/>
            <a:ext cx="12192000" cy="1109207"/>
          </a:xfrm>
          <a:prstGeom prst="rect">
            <a:avLst/>
          </a:prstGeom>
        </p:spPr>
      </p:pic>
      <p:graphicFrame>
        <p:nvGraphicFramePr>
          <p:cNvPr id="8" name="Table 7">
            <a:extLst>
              <a:ext uri="{FF2B5EF4-FFF2-40B4-BE49-F238E27FC236}">
                <a16:creationId xmlns:a16="http://schemas.microsoft.com/office/drawing/2014/main" id="{BA9073EC-9FCF-F745-A595-D0B0A0514816}"/>
              </a:ext>
            </a:extLst>
          </p:cNvPr>
          <p:cNvGraphicFramePr>
            <a:graphicFrameLocks noGrp="1"/>
          </p:cNvGraphicFramePr>
          <p:nvPr>
            <p:extLst>
              <p:ext uri="{D42A27DB-BD31-4B8C-83A1-F6EECF244321}">
                <p14:modId xmlns:p14="http://schemas.microsoft.com/office/powerpoint/2010/main" val="62951779"/>
              </p:ext>
            </p:extLst>
          </p:nvPr>
        </p:nvGraphicFramePr>
        <p:xfrm>
          <a:off x="614855" y="267722"/>
          <a:ext cx="10962290" cy="4812715"/>
        </p:xfrm>
        <a:graphic>
          <a:graphicData uri="http://schemas.openxmlformats.org/drawingml/2006/table">
            <a:tbl>
              <a:tblPr firstRow="1" bandRow="1">
                <a:tableStyleId>{5C22544A-7EE6-4342-B048-85BDC9FD1C3A}</a:tableStyleId>
              </a:tblPr>
              <a:tblGrid>
                <a:gridCol w="2716947">
                  <a:extLst>
                    <a:ext uri="{9D8B030D-6E8A-4147-A177-3AD203B41FA5}">
                      <a16:colId xmlns:a16="http://schemas.microsoft.com/office/drawing/2014/main" val="1180534227"/>
                    </a:ext>
                  </a:extLst>
                </a:gridCol>
                <a:gridCol w="8245343">
                  <a:extLst>
                    <a:ext uri="{9D8B030D-6E8A-4147-A177-3AD203B41FA5}">
                      <a16:colId xmlns:a16="http://schemas.microsoft.com/office/drawing/2014/main" val="617314886"/>
                    </a:ext>
                  </a:extLst>
                </a:gridCol>
              </a:tblGrid>
              <a:tr h="10460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Input-Wiki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kern="1200" dirty="0">
                          <a:solidFill>
                            <a:schemeClr val="tx1"/>
                          </a:solidFill>
                          <a:effectLst/>
                          <a:latin typeface="+mn-lt"/>
                          <a:ea typeface="+mn-ea"/>
                          <a:cs typeface="+mn-cs"/>
                        </a:rPr>
                        <a:t>apple </a:t>
                      </a:r>
                      <a:r>
                        <a:rPr lang="en-US" sz="1200" b="0" kern="1200" dirty="0" err="1">
                          <a:solidFill>
                            <a:schemeClr val="tx1"/>
                          </a:solidFill>
                          <a:effectLst/>
                          <a:latin typeface="+mn-lt"/>
                          <a:ea typeface="+mn-ea"/>
                          <a:cs typeface="+mn-cs"/>
                        </a:rPr>
                        <a:t>inc</a:t>
                      </a:r>
                      <a:r>
                        <a:rPr lang="en-US" sz="1200" b="0" kern="1200" dirty="0">
                          <a:solidFill>
                            <a:schemeClr val="tx1"/>
                          </a:solidFill>
                          <a:effectLst/>
                          <a:latin typeface="+mn-lt"/>
                          <a:ea typeface="+mn-ea"/>
                          <a:cs typeface="+mn-cs"/>
                        </a:rPr>
                        <a:t> . is an </a:t>
                      </a:r>
                      <a:r>
                        <a:rPr lang="en-US" sz="1200" b="0" kern="1200" dirty="0" err="1">
                          <a:solidFill>
                            <a:schemeClr val="tx1"/>
                          </a:solidFill>
                          <a:effectLst/>
                          <a:latin typeface="+mn-lt"/>
                          <a:ea typeface="+mn-ea"/>
                          <a:cs typeface="+mn-cs"/>
                        </a:rPr>
                        <a:t>american</a:t>
                      </a:r>
                      <a:r>
                        <a:rPr lang="en-US" sz="1200" b="0" kern="1200" dirty="0">
                          <a:solidFill>
                            <a:schemeClr val="tx1"/>
                          </a:solidFill>
                          <a:effectLst/>
                          <a:latin typeface="+mn-lt"/>
                          <a:ea typeface="+mn-ea"/>
                          <a:cs typeface="+mn-cs"/>
                        </a:rPr>
                        <a:t> multinational corporation headquartered in </a:t>
                      </a:r>
                      <a:r>
                        <a:rPr lang="en-US" sz="1200" b="0" kern="1200" dirty="0" err="1">
                          <a:solidFill>
                            <a:schemeClr val="tx1"/>
                          </a:solidFill>
                          <a:effectLst/>
                          <a:latin typeface="+mn-lt"/>
                          <a:ea typeface="+mn-ea"/>
                          <a:cs typeface="+mn-cs"/>
                        </a:rPr>
                        <a:t>cupertino</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california</a:t>
                      </a:r>
                      <a:r>
                        <a:rPr lang="en-US" sz="1200" b="0" kern="1200" dirty="0">
                          <a:solidFill>
                            <a:schemeClr val="tx1"/>
                          </a:solidFill>
                          <a:effectLst/>
                          <a:latin typeface="+mn-lt"/>
                          <a:ea typeface="+mn-ea"/>
                          <a:cs typeface="+mn-cs"/>
                        </a:rPr>
                        <a:t> , that designs , develops , and sells consumer electronics , computer software , online services , and personal com - </a:t>
                      </a:r>
                      <a:r>
                        <a:rPr lang="en-US" sz="1200" b="0" kern="1200" dirty="0" err="1">
                          <a:solidFill>
                            <a:schemeClr val="tx1"/>
                          </a:solidFill>
                          <a:effectLst/>
                          <a:latin typeface="+mn-lt"/>
                          <a:ea typeface="+mn-ea"/>
                          <a:cs typeface="+mn-cs"/>
                        </a:rPr>
                        <a:t>puters</a:t>
                      </a:r>
                      <a:r>
                        <a:rPr lang="en-US" sz="1200" b="0" kern="1200" dirty="0">
                          <a:solidFill>
                            <a:schemeClr val="tx1"/>
                          </a:solidFill>
                          <a:effectLst/>
                          <a:latin typeface="+mn-lt"/>
                          <a:ea typeface="+mn-ea"/>
                          <a:cs typeface="+mn-cs"/>
                        </a:rPr>
                        <a:t> . its </a:t>
                      </a:r>
                      <a:r>
                        <a:rPr lang="en-US" sz="1200" b="0" kern="1200" dirty="0" err="1">
                          <a:solidFill>
                            <a:schemeClr val="tx1"/>
                          </a:solidFill>
                          <a:effectLst/>
                          <a:latin typeface="+mn-lt"/>
                          <a:ea typeface="+mn-ea"/>
                          <a:cs typeface="+mn-cs"/>
                        </a:rPr>
                        <a:t>bestknown</a:t>
                      </a:r>
                      <a:r>
                        <a:rPr lang="en-US" sz="1200" b="0" kern="1200" dirty="0">
                          <a:solidFill>
                            <a:schemeClr val="tx1"/>
                          </a:solidFill>
                          <a:effectLst/>
                          <a:latin typeface="+mn-lt"/>
                          <a:ea typeface="+mn-ea"/>
                          <a:cs typeface="+mn-cs"/>
                        </a:rPr>
                        <a:t> hardware products are the mac line of computers , the </a:t>
                      </a:r>
                      <a:r>
                        <a:rPr lang="en-US" sz="1200" b="0" kern="1200" dirty="0" err="1">
                          <a:solidFill>
                            <a:schemeClr val="tx1"/>
                          </a:solidFill>
                          <a:effectLst/>
                          <a:latin typeface="+mn-lt"/>
                          <a:ea typeface="+mn-ea"/>
                          <a:cs typeface="+mn-cs"/>
                        </a:rPr>
                        <a:t>ipod</a:t>
                      </a:r>
                      <a:r>
                        <a:rPr lang="en-US" sz="1200" b="0" kern="1200" dirty="0">
                          <a:solidFill>
                            <a:schemeClr val="tx1"/>
                          </a:solidFill>
                          <a:effectLst/>
                          <a:latin typeface="+mn-lt"/>
                          <a:ea typeface="+mn-ea"/>
                          <a:cs typeface="+mn-cs"/>
                        </a:rPr>
                        <a:t> media player , the </a:t>
                      </a:r>
                      <a:r>
                        <a:rPr lang="en-US" sz="1200" b="0" kern="1200" dirty="0" err="1">
                          <a:solidFill>
                            <a:schemeClr val="tx1"/>
                          </a:solidFill>
                          <a:effectLst/>
                          <a:latin typeface="+mn-lt"/>
                          <a:ea typeface="+mn-ea"/>
                          <a:cs typeface="+mn-cs"/>
                        </a:rPr>
                        <a:t>iphone</a:t>
                      </a:r>
                      <a:r>
                        <a:rPr lang="en-US" sz="1200" b="0" kern="1200" dirty="0">
                          <a:solidFill>
                            <a:schemeClr val="tx1"/>
                          </a:solidFill>
                          <a:effectLst/>
                          <a:latin typeface="+mn-lt"/>
                          <a:ea typeface="+mn-ea"/>
                          <a:cs typeface="+mn-cs"/>
                        </a:rPr>
                        <a:t> smartphone , and the </a:t>
                      </a:r>
                      <a:r>
                        <a:rPr lang="en-US" sz="1200" b="0" kern="1200" dirty="0" err="1">
                          <a:solidFill>
                            <a:schemeClr val="tx1"/>
                          </a:solidFill>
                          <a:effectLst/>
                          <a:latin typeface="+mn-lt"/>
                          <a:ea typeface="+mn-ea"/>
                          <a:cs typeface="+mn-cs"/>
                        </a:rPr>
                        <a:t>ipad</a:t>
                      </a:r>
                      <a:r>
                        <a:rPr lang="en-US" sz="1200" b="0" kern="1200" dirty="0">
                          <a:solidFill>
                            <a:schemeClr val="tx1"/>
                          </a:solidFill>
                          <a:effectLst/>
                          <a:latin typeface="+mn-lt"/>
                          <a:ea typeface="+mn-ea"/>
                          <a:cs typeface="+mn-cs"/>
                        </a:rPr>
                        <a:t> tablet computer . its online services include </a:t>
                      </a:r>
                      <a:r>
                        <a:rPr lang="en-US" sz="1200" b="0" kern="1200" dirty="0" err="1">
                          <a:solidFill>
                            <a:schemeClr val="tx1"/>
                          </a:solidFill>
                          <a:effectLst/>
                          <a:latin typeface="+mn-lt"/>
                          <a:ea typeface="+mn-ea"/>
                          <a:cs typeface="+mn-cs"/>
                        </a:rPr>
                        <a:t>icloud</a:t>
                      </a:r>
                      <a:r>
                        <a:rPr lang="en-US" sz="1200" b="0" kern="1200" dirty="0">
                          <a:solidFill>
                            <a:schemeClr val="tx1"/>
                          </a:solidFill>
                          <a:effectLst/>
                          <a:latin typeface="+mn-lt"/>
                          <a:ea typeface="+mn-ea"/>
                          <a:cs typeface="+mn-cs"/>
                        </a:rPr>
                        <a:t> , the </a:t>
                      </a:r>
                      <a:r>
                        <a:rPr lang="en-US" sz="1200" b="0" kern="1200" dirty="0" err="1">
                          <a:solidFill>
                            <a:schemeClr val="tx1"/>
                          </a:solidFill>
                          <a:effectLst/>
                          <a:latin typeface="+mn-lt"/>
                          <a:ea typeface="+mn-ea"/>
                          <a:cs typeface="+mn-cs"/>
                        </a:rPr>
                        <a:t>itunes</a:t>
                      </a:r>
                      <a:r>
                        <a:rPr lang="en-US" sz="1200" b="0" kern="1200" dirty="0">
                          <a:solidFill>
                            <a:schemeClr val="tx1"/>
                          </a:solidFill>
                          <a:effectLst/>
                          <a:latin typeface="+mn-lt"/>
                          <a:ea typeface="+mn-ea"/>
                          <a:cs typeface="+mn-cs"/>
                        </a:rPr>
                        <a:t> store , and the app store . apple’s consumer software includes the </a:t>
                      </a:r>
                      <a:r>
                        <a:rPr lang="en-US" sz="1200" b="0" kern="1200" dirty="0" err="1">
                          <a:solidFill>
                            <a:schemeClr val="tx1"/>
                          </a:solidFill>
                          <a:effectLst/>
                          <a:latin typeface="+mn-lt"/>
                          <a:ea typeface="+mn-ea"/>
                          <a:cs typeface="+mn-cs"/>
                        </a:rPr>
                        <a:t>os</a:t>
                      </a:r>
                      <a:r>
                        <a:rPr lang="en-US" sz="1200" b="0" kern="1200" dirty="0">
                          <a:solidFill>
                            <a:schemeClr val="tx1"/>
                          </a:solidFill>
                          <a:effectLst/>
                          <a:latin typeface="+mn-lt"/>
                          <a:ea typeface="+mn-ea"/>
                          <a:cs typeface="+mn-cs"/>
                        </a:rPr>
                        <a:t> x and </a:t>
                      </a:r>
                      <a:r>
                        <a:rPr lang="en-US" sz="1200" b="0" kern="1200" dirty="0" err="1">
                          <a:solidFill>
                            <a:schemeClr val="tx1"/>
                          </a:solidFill>
                          <a:effectLst/>
                          <a:latin typeface="+mn-lt"/>
                          <a:ea typeface="+mn-ea"/>
                          <a:cs typeface="+mn-cs"/>
                        </a:rPr>
                        <a:t>ios</a:t>
                      </a:r>
                      <a:r>
                        <a:rPr lang="en-US" sz="1200" b="0" kern="1200" dirty="0">
                          <a:solidFill>
                            <a:schemeClr val="tx1"/>
                          </a:solidFill>
                          <a:effectLst/>
                          <a:latin typeface="+mn-lt"/>
                          <a:ea typeface="+mn-ea"/>
                          <a:cs typeface="+mn-cs"/>
                        </a:rPr>
                        <a:t> operating systems , the </a:t>
                      </a:r>
                      <a:r>
                        <a:rPr lang="en-US" sz="1200" b="0" kern="1200" dirty="0" err="1">
                          <a:solidFill>
                            <a:schemeClr val="tx1"/>
                          </a:solidFill>
                          <a:effectLst/>
                          <a:latin typeface="+mn-lt"/>
                          <a:ea typeface="+mn-ea"/>
                          <a:cs typeface="+mn-cs"/>
                        </a:rPr>
                        <a:t>itunes</a:t>
                      </a:r>
                      <a:r>
                        <a:rPr lang="en-US" sz="1200" b="0" kern="1200" dirty="0">
                          <a:solidFill>
                            <a:schemeClr val="tx1"/>
                          </a:solidFill>
                          <a:effectLst/>
                          <a:latin typeface="+mn-lt"/>
                          <a:ea typeface="+mn-ea"/>
                          <a:cs typeface="+mn-cs"/>
                        </a:rPr>
                        <a:t> media browser , the safari web browser , and the </a:t>
                      </a:r>
                      <a:r>
                        <a:rPr lang="en-US" sz="1200" b="0" kern="1200" dirty="0" err="1">
                          <a:solidFill>
                            <a:schemeClr val="tx1"/>
                          </a:solidFill>
                          <a:effectLst/>
                          <a:latin typeface="+mn-lt"/>
                          <a:ea typeface="+mn-ea"/>
                          <a:cs typeface="+mn-cs"/>
                        </a:rPr>
                        <a:t>ilife</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iwork</a:t>
                      </a:r>
                      <a:r>
                        <a:rPr lang="en-US" sz="1200" b="0" kern="1200" dirty="0">
                          <a:solidFill>
                            <a:schemeClr val="tx1"/>
                          </a:solidFill>
                          <a:effectLst/>
                          <a:latin typeface="+mn-lt"/>
                          <a:ea typeface="+mn-ea"/>
                          <a:cs typeface="+mn-cs"/>
                        </a:rPr>
                        <a:t> creativity and productivity suites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7648250"/>
                  </a:ext>
                </a:extLst>
              </a:tr>
              <a:tr h="672662">
                <a:tc>
                  <a:txBody>
                    <a:bodyPr/>
                    <a:lstStyle/>
                    <a:p>
                      <a:r>
                        <a:rPr lang="en-US" sz="1800" kern="1200" dirty="0">
                          <a:solidFill>
                            <a:schemeClr val="dk1"/>
                          </a:solidFill>
                          <a:effectLst/>
                          <a:latin typeface="+mn-lt"/>
                          <a:ea typeface="+mn-ea"/>
                          <a:cs typeface="+mn-cs"/>
                        </a:rPr>
                        <a:t>Output-Wiki</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kern="1200" dirty="0">
                          <a:solidFill>
                            <a:schemeClr val="dk1"/>
                          </a:solidFill>
                          <a:effectLst/>
                          <a:latin typeface="+mn-lt"/>
                          <a:ea typeface="+mn-ea"/>
                          <a:cs typeface="+mn-cs"/>
                        </a:rPr>
                        <a:t>apple is a us company in </a:t>
                      </a:r>
                      <a:r>
                        <a:rPr lang="en-US" sz="1200" kern="1200" dirty="0" err="1">
                          <a:solidFill>
                            <a:schemeClr val="dk1"/>
                          </a:solidFill>
                          <a:effectLst/>
                          <a:latin typeface="+mn-lt"/>
                          <a:ea typeface="+mn-ea"/>
                          <a:cs typeface="+mn-cs"/>
                        </a:rPr>
                        <a:t>california</a:t>
                      </a:r>
                      <a:r>
                        <a:rPr lang="en-US" sz="1200" kern="1200" dirty="0">
                          <a:solidFill>
                            <a:schemeClr val="dk1"/>
                          </a:solidFill>
                          <a:effectLst/>
                          <a:latin typeface="+mn-lt"/>
                          <a:ea typeface="+mn-ea"/>
                          <a:cs typeface="+mn-cs"/>
                        </a:rPr>
                        <a:t> , &lt;</a:t>
                      </a:r>
                      <a:r>
                        <a:rPr lang="en-US" sz="1200" kern="1200" dirty="0" err="1">
                          <a:solidFill>
                            <a:schemeClr val="dk1"/>
                          </a:solidFill>
                          <a:effectLst/>
                          <a:latin typeface="+mn-lt"/>
                          <a:ea typeface="+mn-ea"/>
                          <a:cs typeface="+mn-cs"/>
                        </a:rPr>
                        <a:t>unk</a:t>
                      </a:r>
                      <a:r>
                        <a:rPr lang="en-US" sz="1200" kern="1200" dirty="0">
                          <a:solidFill>
                            <a:schemeClr val="dk1"/>
                          </a:solidFill>
                          <a:effectLst/>
                          <a:latin typeface="+mn-lt"/>
                          <a:ea typeface="+mn-ea"/>
                          <a:cs typeface="+mn-cs"/>
                        </a:rPr>
                        <a:t>&gt; , to develop electronics , </a:t>
                      </a:r>
                      <a:r>
                        <a:rPr lang="en-US" sz="1200" kern="1200" dirty="0" err="1">
                          <a:solidFill>
                            <a:schemeClr val="dk1"/>
                          </a:solidFill>
                          <a:effectLst/>
                          <a:latin typeface="+mn-lt"/>
                          <a:ea typeface="+mn-ea"/>
                          <a:cs typeface="+mn-cs"/>
                        </a:rPr>
                        <a:t>softwares</a:t>
                      </a:r>
                      <a:r>
                        <a:rPr lang="en-US" sz="1200" kern="1200" dirty="0">
                          <a:solidFill>
                            <a:schemeClr val="dk1"/>
                          </a:solidFill>
                          <a:effectLst/>
                          <a:latin typeface="+mn-lt"/>
                          <a:ea typeface="+mn-ea"/>
                          <a:cs typeface="+mn-cs"/>
                        </a:rPr>
                        <a:t> , and pc , sells . hardware include the mac series of computers , </a:t>
                      </a:r>
                      <a:r>
                        <a:rPr lang="en-US" sz="1200" kern="1200" dirty="0" err="1">
                          <a:solidFill>
                            <a:schemeClr val="dk1"/>
                          </a:solidFill>
                          <a:effectLst/>
                          <a:latin typeface="+mn-lt"/>
                          <a:ea typeface="+mn-ea"/>
                          <a:cs typeface="+mn-cs"/>
                        </a:rPr>
                        <a:t>ipod</a:t>
                      </a:r>
                      <a:r>
                        <a:rPr lang="en-US" sz="1200" kern="1200" dirty="0">
                          <a:solidFill>
                            <a:schemeClr val="dk1"/>
                          </a:solidFill>
                          <a:effectLst/>
                          <a:latin typeface="+mn-lt"/>
                          <a:ea typeface="+mn-ea"/>
                          <a:cs typeface="+mn-cs"/>
                        </a:rPr>
                        <a:t> , </a:t>
                      </a:r>
                      <a:r>
                        <a:rPr lang="en-US" sz="1200" kern="1200" dirty="0" err="1">
                          <a:solidFill>
                            <a:schemeClr val="dk1"/>
                          </a:solidFill>
                          <a:effectLst/>
                          <a:latin typeface="+mn-lt"/>
                          <a:ea typeface="+mn-ea"/>
                          <a:cs typeface="+mn-cs"/>
                        </a:rPr>
                        <a:t>iphone</a:t>
                      </a:r>
                      <a:r>
                        <a:rPr lang="en-US" sz="1200" kern="1200" dirty="0">
                          <a:solidFill>
                            <a:schemeClr val="dk1"/>
                          </a:solidFill>
                          <a:effectLst/>
                          <a:latin typeface="+mn-lt"/>
                          <a:ea typeface="+mn-ea"/>
                          <a:cs typeface="+mn-cs"/>
                        </a:rPr>
                        <a:t> . its online services , including </a:t>
                      </a:r>
                      <a:r>
                        <a:rPr lang="en-US" sz="1200" kern="1200" dirty="0" err="1">
                          <a:solidFill>
                            <a:schemeClr val="dk1"/>
                          </a:solidFill>
                          <a:effectLst/>
                          <a:latin typeface="+mn-lt"/>
                          <a:ea typeface="+mn-ea"/>
                          <a:cs typeface="+mn-cs"/>
                        </a:rPr>
                        <a:t>icloud</a:t>
                      </a:r>
                      <a:r>
                        <a:rPr lang="en-US" sz="1200" kern="1200" dirty="0">
                          <a:solidFill>
                            <a:schemeClr val="dk1"/>
                          </a:solidFill>
                          <a:effectLst/>
                          <a:latin typeface="+mn-lt"/>
                          <a:ea typeface="+mn-ea"/>
                          <a:cs typeface="+mn-cs"/>
                        </a:rPr>
                        <a:t> , </a:t>
                      </a:r>
                      <a:r>
                        <a:rPr lang="en-US" sz="1200" kern="1200" dirty="0" err="1">
                          <a:solidFill>
                            <a:schemeClr val="dk1"/>
                          </a:solidFill>
                          <a:effectLst/>
                          <a:latin typeface="+mn-lt"/>
                          <a:ea typeface="+mn-ea"/>
                          <a:cs typeface="+mn-cs"/>
                        </a:rPr>
                        <a:t>itunes</a:t>
                      </a:r>
                      <a:r>
                        <a:rPr lang="en-US" sz="1200" kern="1200" dirty="0">
                          <a:solidFill>
                            <a:schemeClr val="dk1"/>
                          </a:solidFill>
                          <a:effectLst/>
                          <a:latin typeface="+mn-lt"/>
                          <a:ea typeface="+mn-ea"/>
                          <a:cs typeface="+mn-cs"/>
                        </a:rPr>
                        <a:t> store and in app store . </a:t>
                      </a:r>
                      <a:r>
                        <a:rPr lang="en-US" sz="1200" kern="1200" dirty="0" err="1">
                          <a:solidFill>
                            <a:schemeClr val="dk1"/>
                          </a:solidFill>
                          <a:effectLst/>
                          <a:latin typeface="+mn-lt"/>
                          <a:ea typeface="+mn-ea"/>
                          <a:cs typeface="+mn-cs"/>
                        </a:rPr>
                        <a:t>softwares</a:t>
                      </a:r>
                      <a:r>
                        <a:rPr lang="en-US" sz="1200" kern="1200" dirty="0">
                          <a:solidFill>
                            <a:schemeClr val="dk1"/>
                          </a:solidFill>
                          <a:effectLst/>
                          <a:latin typeface="+mn-lt"/>
                          <a:ea typeface="+mn-ea"/>
                          <a:cs typeface="+mn-cs"/>
                        </a:rPr>
                        <a:t> , including </a:t>
                      </a:r>
                      <a:r>
                        <a:rPr lang="en-US" sz="1200" kern="1200" dirty="0" err="1">
                          <a:solidFill>
                            <a:schemeClr val="dk1"/>
                          </a:solidFill>
                          <a:effectLst/>
                          <a:latin typeface="+mn-lt"/>
                          <a:ea typeface="+mn-ea"/>
                          <a:cs typeface="+mn-cs"/>
                        </a:rPr>
                        <a:t>os</a:t>
                      </a:r>
                      <a:r>
                        <a:rPr lang="en-US" sz="1200" kern="1200" dirty="0">
                          <a:solidFill>
                            <a:schemeClr val="dk1"/>
                          </a:solidFill>
                          <a:effectLst/>
                          <a:latin typeface="+mn-lt"/>
                          <a:ea typeface="+mn-ea"/>
                          <a:cs typeface="+mn-cs"/>
                        </a:rPr>
                        <a:t> x and </a:t>
                      </a:r>
                      <a:r>
                        <a:rPr lang="en-US" sz="1200" kern="1200" dirty="0" err="1">
                          <a:solidFill>
                            <a:schemeClr val="dk1"/>
                          </a:solidFill>
                          <a:effectLst/>
                          <a:latin typeface="+mn-lt"/>
                          <a:ea typeface="+mn-ea"/>
                          <a:cs typeface="+mn-cs"/>
                        </a:rPr>
                        <a:t>ios</a:t>
                      </a:r>
                      <a:r>
                        <a:rPr lang="en-US" sz="1200" kern="1200" dirty="0">
                          <a:solidFill>
                            <a:schemeClr val="dk1"/>
                          </a:solidFill>
                          <a:effectLst/>
                          <a:latin typeface="+mn-lt"/>
                          <a:ea typeface="+mn-ea"/>
                          <a:cs typeface="+mn-cs"/>
                        </a:rPr>
                        <a:t> operating system , </a:t>
                      </a:r>
                      <a:r>
                        <a:rPr lang="en-US" sz="1200" kern="1200" dirty="0" err="1">
                          <a:solidFill>
                            <a:schemeClr val="dk1"/>
                          </a:solidFill>
                          <a:effectLst/>
                          <a:latin typeface="+mn-lt"/>
                          <a:ea typeface="+mn-ea"/>
                          <a:cs typeface="+mn-cs"/>
                        </a:rPr>
                        <a:t>itunes</a:t>
                      </a:r>
                      <a:r>
                        <a:rPr lang="en-US" sz="1200" kern="1200" dirty="0">
                          <a:solidFill>
                            <a:schemeClr val="dk1"/>
                          </a:solidFill>
                          <a:effectLst/>
                          <a:latin typeface="+mn-lt"/>
                          <a:ea typeface="+mn-ea"/>
                          <a:cs typeface="+mn-cs"/>
                        </a:rPr>
                        <a:t> , web browser , &lt; </a:t>
                      </a:r>
                      <a:r>
                        <a:rPr lang="en-US" sz="1200" kern="1200" dirty="0" err="1">
                          <a:solidFill>
                            <a:schemeClr val="dk1"/>
                          </a:solidFill>
                          <a:effectLst/>
                          <a:latin typeface="+mn-lt"/>
                          <a:ea typeface="+mn-ea"/>
                          <a:cs typeface="+mn-cs"/>
                        </a:rPr>
                        <a:t>unk</a:t>
                      </a:r>
                      <a:r>
                        <a:rPr lang="en-US" sz="1200" kern="1200" dirty="0">
                          <a:solidFill>
                            <a:schemeClr val="dk1"/>
                          </a:solidFill>
                          <a:effectLst/>
                          <a:latin typeface="+mn-lt"/>
                          <a:ea typeface="+mn-ea"/>
                          <a:cs typeface="+mn-cs"/>
                        </a:rPr>
                        <a:t>&gt; , including a productivity suite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9987368"/>
                  </a:ext>
                </a:extLst>
              </a:tr>
              <a:tr h="7182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Input-Wiki</a:t>
                      </a:r>
                    </a:p>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kern="1200" dirty="0" err="1">
                          <a:solidFill>
                            <a:schemeClr val="dk1"/>
                          </a:solidFill>
                          <a:effectLst/>
                          <a:latin typeface="+mn-lt"/>
                          <a:ea typeface="+mn-ea"/>
                          <a:cs typeface="+mn-cs"/>
                        </a:rPr>
                        <a:t>paris</a:t>
                      </a:r>
                      <a:r>
                        <a:rPr lang="en-US" sz="1200" kern="1200" dirty="0">
                          <a:solidFill>
                            <a:schemeClr val="dk1"/>
                          </a:solidFill>
                          <a:effectLst/>
                          <a:latin typeface="+mn-lt"/>
                          <a:ea typeface="+mn-ea"/>
                          <a:cs typeface="+mn-cs"/>
                        </a:rPr>
                        <a:t> is the capital and most populous city of </a:t>
                      </a:r>
                      <a:r>
                        <a:rPr lang="en-US" sz="1200" kern="1200" dirty="0" err="1">
                          <a:solidFill>
                            <a:schemeClr val="dk1"/>
                          </a:solidFill>
                          <a:effectLst/>
                          <a:latin typeface="+mn-lt"/>
                          <a:ea typeface="+mn-ea"/>
                          <a:cs typeface="+mn-cs"/>
                        </a:rPr>
                        <a:t>france</a:t>
                      </a:r>
                      <a:r>
                        <a:rPr lang="en-US" sz="1200" kern="1200" dirty="0">
                          <a:solidFill>
                            <a:schemeClr val="dk1"/>
                          </a:solidFill>
                          <a:effectLst/>
                          <a:latin typeface="+mn-lt"/>
                          <a:ea typeface="+mn-ea"/>
                          <a:cs typeface="+mn-cs"/>
                        </a:rPr>
                        <a:t> . situated on the seine river , in the north of the country , it is in the </a:t>
                      </a:r>
                      <a:r>
                        <a:rPr lang="en-US" sz="1200" kern="1200" dirty="0" err="1">
                          <a:solidFill>
                            <a:schemeClr val="dk1"/>
                          </a:solidFill>
                          <a:effectLst/>
                          <a:latin typeface="+mn-lt"/>
                          <a:ea typeface="+mn-ea"/>
                          <a:cs typeface="+mn-cs"/>
                        </a:rPr>
                        <a:t>centre</a:t>
                      </a:r>
                      <a:r>
                        <a:rPr lang="en-US" sz="1200" kern="1200" dirty="0">
                          <a:solidFill>
                            <a:schemeClr val="dk1"/>
                          </a:solidFill>
                          <a:effectLst/>
                          <a:latin typeface="+mn-lt"/>
                          <a:ea typeface="+mn-ea"/>
                          <a:cs typeface="+mn-cs"/>
                        </a:rPr>
                        <a:t> of the le-de-</a:t>
                      </a:r>
                      <a:r>
                        <a:rPr lang="en-US" sz="1200" kern="1200" dirty="0" err="1">
                          <a:solidFill>
                            <a:schemeClr val="dk1"/>
                          </a:solidFill>
                          <a:effectLst/>
                          <a:latin typeface="+mn-lt"/>
                          <a:ea typeface="+mn-ea"/>
                          <a:cs typeface="+mn-cs"/>
                        </a:rPr>
                        <a:t>france</a:t>
                      </a:r>
                      <a:r>
                        <a:rPr lang="en-US" sz="1200" kern="1200" dirty="0">
                          <a:solidFill>
                            <a:schemeClr val="dk1"/>
                          </a:solidFill>
                          <a:effectLst/>
                          <a:latin typeface="+mn-lt"/>
                          <a:ea typeface="+mn-ea"/>
                          <a:cs typeface="+mn-cs"/>
                        </a:rPr>
                        <a:t> region . the city of </a:t>
                      </a:r>
                      <a:r>
                        <a:rPr lang="en-US" sz="1200" kern="1200" dirty="0" err="1">
                          <a:solidFill>
                            <a:schemeClr val="dk1"/>
                          </a:solidFill>
                          <a:effectLst/>
                          <a:latin typeface="+mn-lt"/>
                          <a:ea typeface="+mn-ea"/>
                          <a:cs typeface="+mn-cs"/>
                        </a:rPr>
                        <a:t>paris</a:t>
                      </a:r>
                      <a:r>
                        <a:rPr lang="en-US" sz="1200" kern="1200" dirty="0">
                          <a:solidFill>
                            <a:schemeClr val="dk1"/>
                          </a:solidFill>
                          <a:effectLst/>
                          <a:latin typeface="+mn-lt"/>
                          <a:ea typeface="+mn-ea"/>
                          <a:cs typeface="+mn-cs"/>
                        </a:rPr>
                        <a:t> has a population of 2273305 inhabitants . this makes it the fifth largest city in the </a:t>
                      </a:r>
                      <a:r>
                        <a:rPr lang="en-US" sz="1200" kern="1200" dirty="0" err="1">
                          <a:solidFill>
                            <a:schemeClr val="dk1"/>
                          </a:solidFill>
                          <a:effectLst/>
                          <a:latin typeface="+mn-lt"/>
                          <a:ea typeface="+mn-ea"/>
                          <a:cs typeface="+mn-cs"/>
                        </a:rPr>
                        <a:t>european</a:t>
                      </a:r>
                      <a:r>
                        <a:rPr lang="en-US" sz="1200" kern="1200" dirty="0">
                          <a:solidFill>
                            <a:schemeClr val="dk1"/>
                          </a:solidFill>
                          <a:effectLst/>
                          <a:latin typeface="+mn-lt"/>
                          <a:ea typeface="+mn-ea"/>
                          <a:cs typeface="+mn-cs"/>
                        </a:rPr>
                        <a:t> union measured by the population within the city limits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9427"/>
                  </a:ext>
                </a:extLst>
              </a:tr>
              <a:tr h="6629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Output-Wiki</a:t>
                      </a:r>
                      <a:endParaRPr lang="en-US" dirty="0">
                        <a:solidFill>
                          <a:schemeClr val="tx1"/>
                        </a:solidFill>
                      </a:endParaRPr>
                    </a:p>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kern="1200" dirty="0" err="1">
                          <a:solidFill>
                            <a:schemeClr val="dk1"/>
                          </a:solidFill>
                          <a:effectLst/>
                          <a:latin typeface="+mn-lt"/>
                          <a:ea typeface="+mn-ea"/>
                          <a:cs typeface="+mn-cs"/>
                        </a:rPr>
                        <a:t>paris</a:t>
                      </a:r>
                      <a:r>
                        <a:rPr lang="en-US" sz="1200" kern="1200" dirty="0">
                          <a:solidFill>
                            <a:schemeClr val="dk1"/>
                          </a:solidFill>
                          <a:effectLst/>
                          <a:latin typeface="+mn-lt"/>
                          <a:ea typeface="+mn-ea"/>
                          <a:cs typeface="+mn-cs"/>
                        </a:rPr>
                        <a:t> is the capital and most populated city in </a:t>
                      </a:r>
                      <a:r>
                        <a:rPr lang="en-US" sz="1200" kern="1200" dirty="0" err="1">
                          <a:solidFill>
                            <a:schemeClr val="dk1"/>
                          </a:solidFill>
                          <a:effectLst/>
                          <a:latin typeface="+mn-lt"/>
                          <a:ea typeface="+mn-ea"/>
                          <a:cs typeface="+mn-cs"/>
                        </a:rPr>
                        <a:t>france</a:t>
                      </a:r>
                      <a:r>
                        <a:rPr lang="en-US" sz="1200" kern="1200" dirty="0">
                          <a:solidFill>
                            <a:schemeClr val="dk1"/>
                          </a:solidFill>
                          <a:effectLst/>
                          <a:latin typeface="+mn-lt"/>
                          <a:ea typeface="+mn-ea"/>
                          <a:cs typeface="+mn-cs"/>
                        </a:rPr>
                        <a:t> . located in the &lt;</a:t>
                      </a:r>
                      <a:r>
                        <a:rPr lang="en-US" sz="1200" kern="1200" dirty="0" err="1">
                          <a:solidFill>
                            <a:schemeClr val="dk1"/>
                          </a:solidFill>
                          <a:effectLst/>
                          <a:latin typeface="+mn-lt"/>
                          <a:ea typeface="+mn-ea"/>
                          <a:cs typeface="+mn-cs"/>
                        </a:rPr>
                        <a:t>unk</a:t>
                      </a:r>
                      <a:r>
                        <a:rPr lang="en-US" sz="1200" kern="1200" dirty="0">
                          <a:solidFill>
                            <a:schemeClr val="dk1"/>
                          </a:solidFill>
                          <a:effectLst/>
                          <a:latin typeface="+mn-lt"/>
                          <a:ea typeface="+mn-ea"/>
                          <a:cs typeface="+mn-cs"/>
                        </a:rPr>
                        <a:t>&gt; , in the north of the country , it is the center of &lt;</a:t>
                      </a:r>
                      <a:r>
                        <a:rPr lang="en-US" sz="1200" kern="1200" dirty="0" err="1">
                          <a:solidFill>
                            <a:schemeClr val="dk1"/>
                          </a:solidFill>
                          <a:effectLst/>
                          <a:latin typeface="+mn-lt"/>
                          <a:ea typeface="+mn-ea"/>
                          <a:cs typeface="+mn-cs"/>
                        </a:rPr>
                        <a:t>unk</a:t>
                      </a:r>
                      <a:r>
                        <a:rPr lang="en-US" sz="1200" kern="1200" dirty="0">
                          <a:solidFill>
                            <a:schemeClr val="dk1"/>
                          </a:solidFill>
                          <a:effectLst/>
                          <a:latin typeface="+mn-lt"/>
                          <a:ea typeface="+mn-ea"/>
                          <a:cs typeface="+mn-cs"/>
                        </a:rPr>
                        <a:t>&gt; . </a:t>
                      </a:r>
                      <a:r>
                        <a:rPr lang="en-US" sz="1200" kern="1200" dirty="0" err="1">
                          <a:solidFill>
                            <a:schemeClr val="dk1"/>
                          </a:solidFill>
                          <a:effectLst/>
                          <a:latin typeface="+mn-lt"/>
                          <a:ea typeface="+mn-ea"/>
                          <a:cs typeface="+mn-cs"/>
                        </a:rPr>
                        <a:t>paris</a:t>
                      </a:r>
                      <a:r>
                        <a:rPr lang="en-US" sz="1200" kern="1200" dirty="0">
                          <a:solidFill>
                            <a:schemeClr val="dk1"/>
                          </a:solidFill>
                          <a:effectLst/>
                          <a:latin typeface="+mn-lt"/>
                          <a:ea typeface="+mn-ea"/>
                          <a:cs typeface="+mn-cs"/>
                        </a:rPr>
                        <a:t> , the city has a population of &lt;</a:t>
                      </a:r>
                      <a:r>
                        <a:rPr lang="en-US" sz="1200" kern="1200" dirty="0" err="1">
                          <a:solidFill>
                            <a:schemeClr val="dk1"/>
                          </a:solidFill>
                          <a:effectLst/>
                          <a:latin typeface="+mn-lt"/>
                          <a:ea typeface="+mn-ea"/>
                          <a:cs typeface="+mn-cs"/>
                        </a:rPr>
                        <a:t>num</a:t>
                      </a:r>
                      <a:r>
                        <a:rPr lang="en-US" sz="1200" kern="1200" dirty="0">
                          <a:solidFill>
                            <a:schemeClr val="dk1"/>
                          </a:solidFill>
                          <a:effectLst/>
                          <a:latin typeface="+mn-lt"/>
                          <a:ea typeface="+mn-ea"/>
                          <a:cs typeface="+mn-cs"/>
                        </a:rPr>
                        <a:t>&gt; inhabitants . this makes the </a:t>
                      </a:r>
                      <a:r>
                        <a:rPr lang="en-US" sz="1200" kern="1200" dirty="0" err="1">
                          <a:solidFill>
                            <a:schemeClr val="dk1"/>
                          </a:solidFill>
                          <a:effectLst/>
                          <a:latin typeface="+mn-lt"/>
                          <a:ea typeface="+mn-ea"/>
                          <a:cs typeface="+mn-cs"/>
                        </a:rPr>
                        <a:t>eu</a:t>
                      </a:r>
                      <a:r>
                        <a:rPr lang="en-US" sz="1200" kern="1200" dirty="0">
                          <a:solidFill>
                            <a:schemeClr val="dk1"/>
                          </a:solidFill>
                          <a:effectLst/>
                          <a:latin typeface="+mn-lt"/>
                          <a:ea typeface="+mn-ea"/>
                          <a:cs typeface="+mn-cs"/>
                        </a:rPr>
                        <a:t> ’ s population within the city limits of the fifth largest city in the measurement</a:t>
                      </a:r>
                      <a:r>
                        <a:rPr lang="en-US" sz="1200" kern="1200" dirty="0">
                          <a:solidFill>
                            <a:schemeClr val="tx1"/>
                          </a:solidFill>
                          <a:effectLst/>
                          <a:latin typeface="+mn-lt"/>
                          <a:ea typeface="+mn-ea"/>
                          <a:cs typeface="+mn-cs"/>
                        </a:rPr>
                        <a:t> </a:t>
                      </a:r>
                      <a:endParaRPr lang="en-US" sz="12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1522319"/>
                  </a:ext>
                </a:extLst>
              </a:tr>
              <a:tr h="8563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Input-Hotel Review</a:t>
                      </a:r>
                    </a:p>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kern="1200" dirty="0">
                          <a:solidFill>
                            <a:schemeClr val="dk1"/>
                          </a:solidFill>
                          <a:effectLst/>
                          <a:latin typeface="+mn-lt"/>
                          <a:ea typeface="+mn-ea"/>
                          <a:cs typeface="+mn-cs"/>
                        </a:rPr>
                        <a:t>on every visit to </a:t>
                      </a:r>
                      <a:r>
                        <a:rPr lang="en-US" sz="1200" kern="1200" dirty="0" err="1">
                          <a:solidFill>
                            <a:schemeClr val="dk1"/>
                          </a:solidFill>
                          <a:effectLst/>
                          <a:latin typeface="+mn-lt"/>
                          <a:ea typeface="+mn-ea"/>
                          <a:cs typeface="+mn-cs"/>
                        </a:rPr>
                        <a:t>nyc</a:t>
                      </a:r>
                      <a:r>
                        <a:rPr lang="en-US" sz="1200" kern="1200" dirty="0">
                          <a:solidFill>
                            <a:schemeClr val="dk1"/>
                          </a:solidFill>
                          <a:effectLst/>
                          <a:latin typeface="+mn-lt"/>
                          <a:ea typeface="+mn-ea"/>
                          <a:cs typeface="+mn-cs"/>
                        </a:rPr>
                        <a:t> , the hotel beacon is the place we love to stay . so conveniently located to central park , </a:t>
                      </a:r>
                      <a:r>
                        <a:rPr lang="en-US" sz="1200" kern="1200" dirty="0" err="1">
                          <a:solidFill>
                            <a:schemeClr val="dk1"/>
                          </a:solidFill>
                          <a:effectLst/>
                          <a:latin typeface="+mn-lt"/>
                          <a:ea typeface="+mn-ea"/>
                          <a:cs typeface="+mn-cs"/>
                        </a:rPr>
                        <a:t>lincoln</a:t>
                      </a:r>
                      <a:r>
                        <a:rPr lang="en-US" sz="1200" kern="1200" dirty="0">
                          <a:solidFill>
                            <a:schemeClr val="dk1"/>
                          </a:solidFill>
                          <a:effectLst/>
                          <a:latin typeface="+mn-lt"/>
                          <a:ea typeface="+mn-ea"/>
                          <a:cs typeface="+mn-cs"/>
                        </a:rPr>
                        <a:t> center and great local restaurants . the rooms are lovely . beds so comfortable , a great little kitchen and new </a:t>
                      </a:r>
                      <a:r>
                        <a:rPr lang="en-US" sz="1200" kern="1200" dirty="0" err="1">
                          <a:solidFill>
                            <a:schemeClr val="dk1"/>
                          </a:solidFill>
                          <a:effectLst/>
                          <a:latin typeface="+mn-lt"/>
                          <a:ea typeface="+mn-ea"/>
                          <a:cs typeface="+mn-cs"/>
                        </a:rPr>
                        <a:t>wizz</a:t>
                      </a:r>
                      <a:r>
                        <a:rPr lang="en-US" sz="1200" kern="1200" dirty="0">
                          <a:solidFill>
                            <a:schemeClr val="dk1"/>
                          </a:solidFill>
                          <a:effectLst/>
                          <a:latin typeface="+mn-lt"/>
                          <a:ea typeface="+mn-ea"/>
                          <a:cs typeface="+mn-cs"/>
                        </a:rPr>
                        <a:t> bang coffee maker . the staff are so accommodating and just love walking across the street to the fairway supermarket with every imaginable goodies to eat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3098629"/>
                  </a:ext>
                </a:extLst>
              </a:tr>
              <a:tr h="8563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Output-Hotel Review</a:t>
                      </a:r>
                    </a:p>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kern="1200" dirty="0">
                          <a:solidFill>
                            <a:schemeClr val="dk1"/>
                          </a:solidFill>
                          <a:effectLst/>
                          <a:latin typeface="+mn-lt"/>
                          <a:ea typeface="+mn-ea"/>
                          <a:cs typeface="+mn-cs"/>
                        </a:rPr>
                        <a:t>every time in new </a:t>
                      </a:r>
                      <a:r>
                        <a:rPr lang="en-US" sz="1200" kern="1200" dirty="0" err="1">
                          <a:solidFill>
                            <a:schemeClr val="dk1"/>
                          </a:solidFill>
                          <a:effectLst/>
                          <a:latin typeface="+mn-lt"/>
                          <a:ea typeface="+mn-ea"/>
                          <a:cs typeface="+mn-cs"/>
                        </a:rPr>
                        <a:t>york</a:t>
                      </a:r>
                      <a:r>
                        <a:rPr lang="en-US" sz="1200" kern="1200" dirty="0">
                          <a:solidFill>
                            <a:schemeClr val="dk1"/>
                          </a:solidFill>
                          <a:effectLst/>
                          <a:latin typeface="+mn-lt"/>
                          <a:ea typeface="+mn-ea"/>
                          <a:cs typeface="+mn-cs"/>
                        </a:rPr>
                        <a:t> , lighthouse hotel is our favorite place to stay . very convenient , central park , Lincoln center , and great restaurants . the room is wonderful , very comfortable bed , a kitchenette and a large explosion of coffee maker . the staff is so inclusive , just across the street to walk to the supermarket channel love with all kinds of what to eat .</a:t>
                      </a:r>
                      <a:r>
                        <a:rPr lang="en-US" sz="1200" kern="1200" dirty="0">
                          <a:solidFill>
                            <a:schemeClr val="tx1"/>
                          </a:solidFill>
                          <a:effectLst/>
                          <a:latin typeface="+mn-lt"/>
                          <a:ea typeface="+mn-ea"/>
                          <a:cs typeface="+mn-cs"/>
                        </a:rPr>
                        <a:t> </a:t>
                      </a:r>
                      <a:endParaRPr lang="en-US" sz="12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20747"/>
                  </a:ext>
                </a:extLst>
              </a:tr>
            </a:tbl>
          </a:graphicData>
        </a:graphic>
      </p:graphicFrame>
    </p:spTree>
    <p:extLst>
      <p:ext uri="{BB962C8B-B14F-4D97-AF65-F5344CB8AC3E}">
        <p14:creationId xmlns:p14="http://schemas.microsoft.com/office/powerpoint/2010/main" val="1922888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DER-OU_Angle.png">
            <a:extLst>
              <a:ext uri="{FF2B5EF4-FFF2-40B4-BE49-F238E27FC236}">
                <a16:creationId xmlns:a16="http://schemas.microsoft.com/office/drawing/2014/main" id="{FE5D4A47-672B-D040-93E8-FC38C0B1E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8793"/>
            <a:ext cx="12192000" cy="1109207"/>
          </a:xfrm>
          <a:prstGeom prst="rect">
            <a:avLst/>
          </a:prstGeom>
        </p:spPr>
      </p:pic>
      <p:sp>
        <p:nvSpPr>
          <p:cNvPr id="3" name="TextBox 2">
            <a:extLst>
              <a:ext uri="{FF2B5EF4-FFF2-40B4-BE49-F238E27FC236}">
                <a16:creationId xmlns:a16="http://schemas.microsoft.com/office/drawing/2014/main" id="{85E02253-2AAD-6B42-86F6-0D0D6402E67E}"/>
              </a:ext>
            </a:extLst>
          </p:cNvPr>
          <p:cNvSpPr txBox="1"/>
          <p:nvPr/>
        </p:nvSpPr>
        <p:spPr>
          <a:xfrm>
            <a:off x="472966" y="388883"/>
            <a:ext cx="11319641" cy="4524315"/>
          </a:xfrm>
          <a:prstGeom prst="rect">
            <a:avLst/>
          </a:prstGeom>
          <a:noFill/>
        </p:spPr>
        <p:txBody>
          <a:bodyPr wrap="square" rtlCol="0">
            <a:spAutoFit/>
          </a:bodyPr>
          <a:lstStyle/>
          <a:p>
            <a:r>
              <a:rPr lang="en-US" sz="2400" b="1" dirty="0"/>
              <a:t>Takeaways</a:t>
            </a:r>
          </a:p>
          <a:p>
            <a:endParaRPr lang="en-US" sz="2400" b="1" dirty="0"/>
          </a:p>
          <a:p>
            <a:pPr marL="285750" indent="-285750">
              <a:buFont typeface="Arial" panose="020B0604020202020204" pitchFamily="34" charset="0"/>
              <a:buChar char="•"/>
            </a:pPr>
            <a:r>
              <a:rPr lang="en-US" dirty="0"/>
              <a:t>We find that the proposed hierarchical LSTM models can partially preserve the semantic and syntactic integrity of multi-text units and generate meaningful and grammatical sentences in coherent order.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Attention model performs better than standard model which do not consider the hierarchical structure of texts.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suggests that neural models are capable of encoding complex clues about how coherent texts are connected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performance on this </a:t>
            </a:r>
            <a:r>
              <a:rPr lang="en-US" dirty="0" err="1"/>
              <a:t>autoencoder</a:t>
            </a:r>
            <a:r>
              <a:rPr lang="en-US" dirty="0"/>
              <a:t> task could certainly also benefit from more sophisticated neural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ideas proposed in this paper can play some role in enabling such more sophisticated generation tasks like summarization.</a:t>
            </a:r>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en-US" sz="2400" b="1" dirty="0"/>
          </a:p>
        </p:txBody>
      </p:sp>
    </p:spTree>
    <p:extLst>
      <p:ext uri="{BB962C8B-B14F-4D97-AF65-F5344CB8AC3E}">
        <p14:creationId xmlns:p14="http://schemas.microsoft.com/office/powerpoint/2010/main" val="3543796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DER-OU_Angle.png">
            <a:extLst>
              <a:ext uri="{FF2B5EF4-FFF2-40B4-BE49-F238E27FC236}">
                <a16:creationId xmlns:a16="http://schemas.microsoft.com/office/drawing/2014/main" id="{FE5D4A47-672B-D040-93E8-FC38C0B1E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8793"/>
            <a:ext cx="12192000" cy="1109207"/>
          </a:xfrm>
          <a:prstGeom prst="rect">
            <a:avLst/>
          </a:prstGeom>
        </p:spPr>
      </p:pic>
      <p:sp>
        <p:nvSpPr>
          <p:cNvPr id="3" name="TextBox 2">
            <a:extLst>
              <a:ext uri="{FF2B5EF4-FFF2-40B4-BE49-F238E27FC236}">
                <a16:creationId xmlns:a16="http://schemas.microsoft.com/office/drawing/2014/main" id="{85E02253-2AAD-6B42-86F6-0D0D6402E67E}"/>
              </a:ext>
            </a:extLst>
          </p:cNvPr>
          <p:cNvSpPr txBox="1"/>
          <p:nvPr/>
        </p:nvSpPr>
        <p:spPr>
          <a:xfrm>
            <a:off x="436179" y="1492469"/>
            <a:ext cx="11319641" cy="1200329"/>
          </a:xfrm>
          <a:prstGeom prst="rect">
            <a:avLst/>
          </a:prstGeom>
          <a:noFill/>
        </p:spPr>
        <p:txBody>
          <a:bodyPr wrap="square" rtlCol="0">
            <a:spAutoFit/>
          </a:bodyPr>
          <a:lstStyle/>
          <a:p>
            <a:pPr algn="ctr"/>
            <a:r>
              <a:rPr lang="en-US" sz="2400" b="1" dirty="0"/>
              <a:t>Thank You </a:t>
            </a:r>
            <a:r>
              <a:rPr lang="en-US" sz="2400" b="1" dirty="0">
                <a:sym typeface="Wingdings" pitchFamily="2" charset="2"/>
              </a:rPr>
              <a:t></a:t>
            </a:r>
          </a:p>
          <a:p>
            <a:pPr algn="ctr"/>
            <a:endParaRPr lang="en-US" sz="2400" b="1" dirty="0">
              <a:sym typeface="Wingdings" pitchFamily="2" charset="2"/>
            </a:endParaRPr>
          </a:p>
          <a:p>
            <a:pPr algn="ctr"/>
            <a:r>
              <a:rPr lang="en-US" sz="2400" b="1" dirty="0">
                <a:sym typeface="Wingdings" pitchFamily="2" charset="2"/>
              </a:rPr>
              <a:t>Questions?</a:t>
            </a:r>
            <a:endParaRPr lang="en-US" sz="2400" b="1" dirty="0"/>
          </a:p>
        </p:txBody>
      </p:sp>
    </p:spTree>
    <p:extLst>
      <p:ext uri="{BB962C8B-B14F-4D97-AF65-F5344CB8AC3E}">
        <p14:creationId xmlns:p14="http://schemas.microsoft.com/office/powerpoint/2010/main" val="1921474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DER-OU_Angle.png">
            <a:extLst>
              <a:ext uri="{FF2B5EF4-FFF2-40B4-BE49-F238E27FC236}">
                <a16:creationId xmlns:a16="http://schemas.microsoft.com/office/drawing/2014/main" id="{FE5D4A47-672B-D040-93E8-FC38C0B1E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8793"/>
            <a:ext cx="12192000" cy="1109207"/>
          </a:xfrm>
          <a:prstGeom prst="rect">
            <a:avLst/>
          </a:prstGeom>
        </p:spPr>
      </p:pic>
      <p:sp>
        <p:nvSpPr>
          <p:cNvPr id="3" name="TextBox 2">
            <a:extLst>
              <a:ext uri="{FF2B5EF4-FFF2-40B4-BE49-F238E27FC236}">
                <a16:creationId xmlns:a16="http://schemas.microsoft.com/office/drawing/2014/main" id="{EA778DBF-D099-BC45-9C1E-2BC80B47EBE0}"/>
              </a:ext>
            </a:extLst>
          </p:cNvPr>
          <p:cNvSpPr txBox="1"/>
          <p:nvPr/>
        </p:nvSpPr>
        <p:spPr>
          <a:xfrm>
            <a:off x="430925" y="355170"/>
            <a:ext cx="10983310" cy="5486117"/>
          </a:xfrm>
          <a:prstGeom prst="rect">
            <a:avLst/>
          </a:prstGeom>
          <a:noFill/>
        </p:spPr>
        <p:txBody>
          <a:bodyPr wrap="square" rtlCol="0">
            <a:spAutoFit/>
          </a:bodyPr>
          <a:lstStyle/>
          <a:p>
            <a:pPr marL="457200" indent="-457200" algn="just">
              <a:buAutoNum type="arabicPeriod"/>
            </a:pPr>
            <a:r>
              <a:rPr lang="en-US" sz="2400" b="1" dirty="0"/>
              <a:t>Introduction</a:t>
            </a:r>
          </a:p>
          <a:p>
            <a:pPr marL="457200" indent="-457200" algn="just">
              <a:buAutoNum type="arabicPeriod"/>
            </a:pPr>
            <a:endParaRPr lang="en-US" sz="2400" b="1" dirty="0"/>
          </a:p>
          <a:p>
            <a:pPr marL="285750" indent="-285750" algn="just">
              <a:buFont typeface="Arial" panose="020B0604020202020204" pitchFamily="34" charset="0"/>
              <a:buChar char="•"/>
            </a:pPr>
            <a:r>
              <a:rPr lang="en-US" dirty="0"/>
              <a:t>Generation of coherent text is a main task in NLP.</a:t>
            </a:r>
          </a:p>
          <a:p>
            <a:pPr marL="285750" indent="-285750" algn="just">
              <a:buFont typeface="Arial" panose="020B0604020202020204" pitchFamily="34" charset="0"/>
              <a:buChar char="•"/>
            </a:pPr>
            <a:endParaRPr lang="en-US" sz="1000" dirty="0"/>
          </a:p>
          <a:p>
            <a:pPr marL="285750" indent="-285750" algn="just">
              <a:buFont typeface="Arial" panose="020B0604020202020204" pitchFamily="34" charset="0"/>
              <a:buChar char="•"/>
            </a:pPr>
            <a:r>
              <a:rPr lang="en-US" dirty="0"/>
              <a:t> Variety of theories exists to capture the coherent relationships between texts.</a:t>
            </a:r>
          </a:p>
          <a:p>
            <a:pPr marL="742950" lvl="1" indent="-285750" algn="just">
              <a:buFont typeface="Arial" panose="020B0604020202020204" pitchFamily="34" charset="0"/>
              <a:buChar char="•"/>
            </a:pPr>
            <a:r>
              <a:rPr lang="en-US" dirty="0"/>
              <a:t>Rhetorical Structure Theory (Mann and Thompson, 1988)</a:t>
            </a:r>
          </a:p>
          <a:p>
            <a:pPr marL="742950" lvl="1" indent="-285750" algn="just">
              <a:buFont typeface="Arial" panose="020B0604020202020204" pitchFamily="34" charset="0"/>
              <a:buChar char="•"/>
            </a:pPr>
            <a:r>
              <a:rPr lang="en-US" dirty="0"/>
              <a:t>Discourse Representation Theory (</a:t>
            </a:r>
            <a:r>
              <a:rPr lang="en-US" dirty="0" err="1"/>
              <a:t>Lascarides</a:t>
            </a:r>
            <a:r>
              <a:rPr lang="en-US" dirty="0"/>
              <a:t> and Asher, 1991)</a:t>
            </a:r>
          </a:p>
          <a:p>
            <a:pPr marL="285750" indent="-285750" algn="just">
              <a:buFont typeface="Arial" panose="020B0604020202020204" pitchFamily="34" charset="0"/>
              <a:buChar char="•"/>
            </a:pPr>
            <a:r>
              <a:rPr lang="en-US" dirty="0"/>
              <a:t>Applying these theories are difficult because of complexity and large volumes.</a:t>
            </a:r>
          </a:p>
          <a:p>
            <a:pPr marL="285750" indent="-285750" algn="just">
              <a:buFont typeface="Arial" panose="020B0604020202020204" pitchFamily="34" charset="0"/>
              <a:buChar char="•"/>
            </a:pPr>
            <a:endParaRPr lang="en-US" sz="1050" dirty="0"/>
          </a:p>
          <a:p>
            <a:pPr marL="285750" indent="-285750" algn="just">
              <a:buFont typeface="Arial" panose="020B0604020202020204" pitchFamily="34" charset="0"/>
              <a:buChar char="•"/>
            </a:pPr>
            <a:r>
              <a:rPr lang="en-US" dirty="0"/>
              <a:t>To understand, one has to understand the communicative function of each unit, and the role it plays within the context that encapsulates it and recursively go all the way up for the entire text.</a:t>
            </a:r>
          </a:p>
          <a:p>
            <a:pPr marL="285750" indent="-285750" algn="just">
              <a:buFont typeface="Arial" panose="020B0604020202020204" pitchFamily="34" charset="0"/>
              <a:buChar char="•"/>
            </a:pPr>
            <a:endParaRPr lang="en-US" sz="1000" dirty="0"/>
          </a:p>
          <a:p>
            <a:pPr marL="285750" indent="-285750" algn="just">
              <a:buFont typeface="Arial" panose="020B0604020202020204" pitchFamily="34" charset="0"/>
              <a:buChar char="•"/>
            </a:pPr>
            <a:r>
              <a:rPr lang="en-US" dirty="0"/>
              <a:t>Identifying increasingly sophisticated human-developed features may be insufficient for capturing these patterns.</a:t>
            </a:r>
          </a:p>
          <a:p>
            <a:pPr marL="285750" indent="-285750" algn="just">
              <a:buFont typeface="Arial" panose="020B0604020202020204" pitchFamily="34" charset="0"/>
              <a:buChar char="•"/>
            </a:pPr>
            <a:endParaRPr lang="en-US" sz="1000" dirty="0"/>
          </a:p>
          <a:p>
            <a:pPr marL="285750" indent="-285750" algn="just">
              <a:buFont typeface="Arial" panose="020B0604020202020204" pitchFamily="34" charset="0"/>
              <a:buChar char="•"/>
            </a:pPr>
            <a:r>
              <a:rPr lang="en-US" dirty="0"/>
              <a:t>Developing neural network based alternatives has also been </a:t>
            </a:r>
            <a:r>
              <a:rPr lang="en-US" dirty="0" err="1"/>
              <a:t>difficult.But</a:t>
            </a:r>
            <a:r>
              <a:rPr lang="en-US" dirty="0"/>
              <a:t> succeeded in capturing good amount of  aspects of coherent sentence structure (Ji and Eisenstein, 2014; Li et al., 2014; Li and </a:t>
            </a:r>
            <a:r>
              <a:rPr lang="en-US" dirty="0" err="1"/>
              <a:t>Hovy</a:t>
            </a:r>
            <a:r>
              <a:rPr lang="en-US" dirty="0"/>
              <a:t>, 2014).</a:t>
            </a:r>
          </a:p>
          <a:p>
            <a:pPr marL="285750" indent="-285750" algn="just">
              <a:buFont typeface="Arial" panose="020B0604020202020204" pitchFamily="34" charset="0"/>
              <a:buChar char="•"/>
            </a:pPr>
            <a:endParaRPr lang="en-US" sz="1000" dirty="0"/>
          </a:p>
          <a:p>
            <a:pPr marL="285750" indent="-285750" algn="just">
              <a:buFont typeface="Arial" panose="020B0604020202020204" pitchFamily="34" charset="0"/>
              <a:buChar char="•"/>
            </a:pPr>
            <a:r>
              <a:rPr lang="en-US" dirty="0"/>
              <a:t>Recent LSTM models (</a:t>
            </a:r>
            <a:r>
              <a:rPr lang="en-US" dirty="0" err="1"/>
              <a:t>Hochreiter</a:t>
            </a:r>
            <a:r>
              <a:rPr lang="en-US" dirty="0"/>
              <a:t> and </a:t>
            </a:r>
            <a:r>
              <a:rPr lang="en-US" dirty="0" err="1"/>
              <a:t>Schmidhuber</a:t>
            </a:r>
            <a:r>
              <a:rPr lang="en-US" dirty="0"/>
              <a:t>, 1997) have shown powerful results on generating meaningful and grammatical sentences in sequence generation tasks like machine translation (</a:t>
            </a:r>
            <a:r>
              <a:rPr lang="en-US" dirty="0" err="1"/>
              <a:t>Sutskever</a:t>
            </a:r>
            <a:r>
              <a:rPr lang="en-US" dirty="0"/>
              <a:t> et al., 2014; </a:t>
            </a:r>
            <a:r>
              <a:rPr lang="en-US" dirty="0" err="1"/>
              <a:t>Bahdanau</a:t>
            </a:r>
            <a:r>
              <a:rPr lang="en-US" dirty="0"/>
              <a:t> et al., 2014; Luong et al., 2015) or parsing (</a:t>
            </a:r>
            <a:r>
              <a:rPr lang="en-US" dirty="0" err="1"/>
              <a:t>Vinyals</a:t>
            </a:r>
            <a:r>
              <a:rPr lang="en-US" dirty="0"/>
              <a:t> et al., 2014).</a:t>
            </a:r>
          </a:p>
          <a:p>
            <a:pPr marL="285750" indent="-285750" algn="just">
              <a:buFont typeface="Arial" panose="020B0604020202020204" pitchFamily="34" charset="0"/>
              <a:buChar char="•"/>
            </a:pPr>
            <a:endParaRPr lang="en-US" dirty="0"/>
          </a:p>
        </p:txBody>
      </p:sp>
    </p:spTree>
    <p:extLst>
      <p:ext uri="{BB962C8B-B14F-4D97-AF65-F5344CB8AC3E}">
        <p14:creationId xmlns:p14="http://schemas.microsoft.com/office/powerpoint/2010/main" val="1631444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DER-OU_Angle.png">
            <a:extLst>
              <a:ext uri="{FF2B5EF4-FFF2-40B4-BE49-F238E27FC236}">
                <a16:creationId xmlns:a16="http://schemas.microsoft.com/office/drawing/2014/main" id="{FE5D4A47-672B-D040-93E8-FC38C0B1E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8793"/>
            <a:ext cx="12192000" cy="1109207"/>
          </a:xfrm>
          <a:prstGeom prst="rect">
            <a:avLst/>
          </a:prstGeom>
        </p:spPr>
      </p:pic>
      <p:sp>
        <p:nvSpPr>
          <p:cNvPr id="3" name="TextBox 2">
            <a:extLst>
              <a:ext uri="{FF2B5EF4-FFF2-40B4-BE49-F238E27FC236}">
                <a16:creationId xmlns:a16="http://schemas.microsoft.com/office/drawing/2014/main" id="{7C77FB31-13AC-E647-8B37-94EB401AA3B2}"/>
              </a:ext>
            </a:extLst>
          </p:cNvPr>
          <p:cNvSpPr txBox="1"/>
          <p:nvPr/>
        </p:nvSpPr>
        <p:spPr>
          <a:xfrm>
            <a:off x="462455" y="851338"/>
            <a:ext cx="11246069" cy="3046988"/>
          </a:xfrm>
          <a:prstGeom prst="rect">
            <a:avLst/>
          </a:prstGeom>
          <a:noFill/>
        </p:spPr>
        <p:txBody>
          <a:bodyPr wrap="square" rtlCol="0">
            <a:spAutoFit/>
          </a:bodyPr>
          <a:lstStyle/>
          <a:p>
            <a:r>
              <a:rPr lang="en-US" sz="2400" b="1" dirty="0"/>
              <a:t>2. Architecture</a:t>
            </a:r>
          </a:p>
          <a:p>
            <a:endParaRPr lang="en-US" sz="2400" b="1" dirty="0"/>
          </a:p>
          <a:p>
            <a:pPr marL="285750" indent="-285750" algn="just">
              <a:buFont typeface="Arial" panose="020B0604020202020204" pitchFamily="34" charset="0"/>
              <a:buChar char="•"/>
            </a:pPr>
            <a:r>
              <a:rPr lang="en-US" dirty="0"/>
              <a:t>The main focus is on the component task of training a paragraph(document)-to-paragraph (document) </a:t>
            </a:r>
            <a:r>
              <a:rPr lang="en-US" dirty="0" err="1"/>
              <a:t>autoencoder</a:t>
            </a:r>
            <a:r>
              <a:rPr lang="en-US" dirty="0"/>
              <a:t>.</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Then it is used to reconstruct the input text sequences.</a:t>
            </a:r>
          </a:p>
          <a:p>
            <a:pPr marL="285750" indent="-285750" algn="just">
              <a:buFont typeface="Arial" panose="020B0604020202020204" pitchFamily="34" charset="0"/>
              <a:buChar char="•"/>
            </a:pPr>
            <a:endParaRPr lang="en-US" dirty="0"/>
          </a:p>
          <a:p>
            <a:pPr marL="285750" indent="-285750">
              <a:buFont typeface="Arial" panose="020B0604020202020204" pitchFamily="34" charset="0"/>
              <a:buChar char="•"/>
            </a:pPr>
            <a:r>
              <a:rPr lang="en-US" dirty="0"/>
              <a:t>Three Models of Autoencoder is presented with different levels of complexity.</a:t>
            </a:r>
          </a:p>
          <a:p>
            <a:pPr marL="742950" lvl="1" indent="-285750">
              <a:buFont typeface="Arial" panose="020B0604020202020204" pitchFamily="34" charset="0"/>
              <a:buChar char="•"/>
            </a:pPr>
            <a:r>
              <a:rPr lang="en-US" dirty="0"/>
              <a:t>Standard LSTM</a:t>
            </a:r>
          </a:p>
          <a:p>
            <a:pPr marL="742950" lvl="1" indent="-285750">
              <a:buFont typeface="Arial" panose="020B0604020202020204" pitchFamily="34" charset="0"/>
              <a:buChar char="•"/>
            </a:pPr>
            <a:r>
              <a:rPr lang="en-US" dirty="0"/>
              <a:t>Hierarchical LSTM</a:t>
            </a:r>
          </a:p>
          <a:p>
            <a:pPr marL="742950" lvl="1" indent="-285750">
              <a:buFont typeface="Arial" panose="020B0604020202020204" pitchFamily="34" charset="0"/>
              <a:buChar char="•"/>
            </a:pPr>
            <a:r>
              <a:rPr lang="en-US" dirty="0"/>
              <a:t>Hierarchical LSTM with Attention</a:t>
            </a:r>
          </a:p>
        </p:txBody>
      </p:sp>
    </p:spTree>
    <p:extLst>
      <p:ext uri="{BB962C8B-B14F-4D97-AF65-F5344CB8AC3E}">
        <p14:creationId xmlns:p14="http://schemas.microsoft.com/office/powerpoint/2010/main" val="1377273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DER-OU_Angle.png">
            <a:extLst>
              <a:ext uri="{FF2B5EF4-FFF2-40B4-BE49-F238E27FC236}">
                <a16:creationId xmlns:a16="http://schemas.microsoft.com/office/drawing/2014/main" id="{FE5D4A47-672B-D040-93E8-FC38C0B1E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8793"/>
            <a:ext cx="12192000" cy="1109207"/>
          </a:xfrm>
          <a:prstGeom prst="rect">
            <a:avLst/>
          </a:prstGeom>
        </p:spPr>
      </p:pic>
      <p:sp>
        <p:nvSpPr>
          <p:cNvPr id="3" name="TextBox 2">
            <a:extLst>
              <a:ext uri="{FF2B5EF4-FFF2-40B4-BE49-F238E27FC236}">
                <a16:creationId xmlns:a16="http://schemas.microsoft.com/office/drawing/2014/main" id="{9E0B0078-E480-244C-A934-A080F3263801}"/>
              </a:ext>
            </a:extLst>
          </p:cNvPr>
          <p:cNvSpPr txBox="1"/>
          <p:nvPr/>
        </p:nvSpPr>
        <p:spPr>
          <a:xfrm>
            <a:off x="777765" y="735724"/>
            <a:ext cx="10573407" cy="830997"/>
          </a:xfrm>
          <a:prstGeom prst="rect">
            <a:avLst/>
          </a:prstGeom>
          <a:noFill/>
        </p:spPr>
        <p:txBody>
          <a:bodyPr wrap="square" rtlCol="0">
            <a:spAutoFit/>
          </a:bodyPr>
          <a:lstStyle/>
          <a:p>
            <a:r>
              <a:rPr lang="en-US" sz="2400" b="1" dirty="0"/>
              <a:t>LSTM( Long-Short Term Memory)</a:t>
            </a:r>
          </a:p>
          <a:p>
            <a:endParaRPr lang="en-US" sz="2400" b="1" dirty="0"/>
          </a:p>
        </p:txBody>
      </p:sp>
      <p:pic>
        <p:nvPicPr>
          <p:cNvPr id="5" name="Picture 4">
            <a:extLst>
              <a:ext uri="{FF2B5EF4-FFF2-40B4-BE49-F238E27FC236}">
                <a16:creationId xmlns:a16="http://schemas.microsoft.com/office/drawing/2014/main" id="{95619BEC-A006-F346-9C06-47DF59065610}"/>
              </a:ext>
            </a:extLst>
          </p:cNvPr>
          <p:cNvPicPr>
            <a:picLocks noChangeAspect="1"/>
          </p:cNvPicPr>
          <p:nvPr/>
        </p:nvPicPr>
        <p:blipFill>
          <a:blip r:embed="rId3"/>
          <a:stretch>
            <a:fillRect/>
          </a:stretch>
        </p:blipFill>
        <p:spPr>
          <a:xfrm>
            <a:off x="1660635" y="1151222"/>
            <a:ext cx="9112467" cy="4447341"/>
          </a:xfrm>
          <a:prstGeom prst="rect">
            <a:avLst/>
          </a:prstGeom>
        </p:spPr>
      </p:pic>
    </p:spTree>
    <p:extLst>
      <p:ext uri="{BB962C8B-B14F-4D97-AF65-F5344CB8AC3E}">
        <p14:creationId xmlns:p14="http://schemas.microsoft.com/office/powerpoint/2010/main" val="3122194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DER-OU_Angle.png">
            <a:extLst>
              <a:ext uri="{FF2B5EF4-FFF2-40B4-BE49-F238E27FC236}">
                <a16:creationId xmlns:a16="http://schemas.microsoft.com/office/drawing/2014/main" id="{FE5D4A47-672B-D040-93E8-FC38C0B1E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8793"/>
            <a:ext cx="12192000" cy="1109207"/>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19B3F80-DF57-B641-AE5B-E8AADEDE4CCD}"/>
                  </a:ext>
                </a:extLst>
              </p:cNvPr>
              <p:cNvSpPr txBox="1"/>
              <p:nvPr/>
            </p:nvSpPr>
            <p:spPr>
              <a:xfrm>
                <a:off x="725214" y="187315"/>
                <a:ext cx="10552385" cy="5689506"/>
              </a:xfrm>
              <a:prstGeom prst="rect">
                <a:avLst/>
              </a:prstGeom>
              <a:noFill/>
            </p:spPr>
            <p:txBody>
              <a:bodyPr wrap="square" rtlCol="0">
                <a:spAutoFit/>
              </a:bodyPr>
              <a:lstStyle/>
              <a:p>
                <a:r>
                  <a:rPr lang="en-US" sz="2400" b="1" dirty="0"/>
                  <a:t>2.1 Overview</a:t>
                </a:r>
              </a:p>
              <a:p>
                <a:endParaRPr lang="en-US" sz="2400" b="1" dirty="0"/>
              </a:p>
              <a:p>
                <a:pPr marL="285750" indent="-285750">
                  <a:buFont typeface="Arial" panose="020B0604020202020204" pitchFamily="34" charset="0"/>
                  <a:buChar char="•"/>
                </a:pPr>
                <a:r>
                  <a:rPr lang="en-US" dirty="0"/>
                  <a:t>LSTM (</a:t>
                </a:r>
                <a:r>
                  <a:rPr lang="en-US" dirty="0" err="1"/>
                  <a:t>Hochreiter</a:t>
                </a:r>
                <a:r>
                  <a:rPr lang="en-US" dirty="0"/>
                  <a:t> and </a:t>
                </a:r>
                <a:r>
                  <a:rPr lang="en-US" dirty="0" err="1"/>
                  <a:t>Schmidhuber</a:t>
                </a:r>
                <a:r>
                  <a:rPr lang="en-US" dirty="0"/>
                  <a:t>, 1997) is defined as</a:t>
                </a:r>
              </a:p>
              <a:p>
                <a:pPr marL="285750" indent="-285750">
                  <a:buFont typeface="Arial" panose="020B0604020202020204" pitchFamily="34" charset="0"/>
                  <a:buChar char="•"/>
                </a:pPr>
                <a:r>
                  <a:rPr lang="en-US" dirty="0"/>
                  <a:t>Input </a:t>
                </a: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𝑥</m:t>
                                </m:r>
                              </m:sub>
                            </m:sSub>
                            <m:r>
                              <a:rPr lang="en-US" sz="2400" b="0" i="1" smtClean="0">
                                <a:latin typeface="Cambria Math" panose="02040503050406030204" pitchFamily="18" charset="0"/>
                              </a:rPr>
                              <m:t>,</m:t>
                            </m:r>
                          </m:sub>
                        </m:sSub>
                      </m:e>
                    </m:d>
                  </m:oMath>
                </a14:m>
                <a:r>
                  <a:rPr lang="en-US" sz="2400" b="0" i="1" dirty="0">
                    <a:latin typeface="Cambria Math" panose="02040503050406030204" pitchFamily="18" charset="0"/>
                  </a:rPr>
                  <a:t> </a:t>
                </a:r>
                <a:r>
                  <a:rPr lang="en-US" dirty="0">
                    <a:latin typeface="Cambria Math" panose="02040503050406030204" pitchFamily="18" charset="0"/>
                  </a:rPr>
                  <a:t>at each timestep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 </m:t>
                    </m:r>
                  </m:oMath>
                </a14:m>
                <a:r>
                  <a:rPr lang="en-US" dirty="0">
                    <a:latin typeface="Cambria Math" panose="02040503050406030204" pitchFamily="18" charset="0"/>
                  </a:rPr>
                  <a:t>and</a:t>
                </a:r>
                <a:endParaRPr lang="en-US" i="1" dirty="0">
                  <a:latin typeface="Cambria Math" panose="02040503050406030204" pitchFamily="18" charset="0"/>
                </a:endParaRPr>
              </a:p>
              <a:p>
                <a:pPr marL="285750" indent="-285750">
                  <a:buFont typeface="Arial" panose="020B0604020202020204" pitchFamily="34" charset="0"/>
                  <a:buChar char="•"/>
                </a:pPr>
                <a:r>
                  <a:rPr lang="en-US" b="0" dirty="0">
                    <a:latin typeface="Cambria Math" panose="02040503050406030204" pitchFamily="18" charset="0"/>
                  </a:rPr>
                  <a:t>The model is </a:t>
                </a:r>
                <a:r>
                  <a:rPr lang="en-US" dirty="0">
                    <a:latin typeface="Cambria Math" panose="02040503050406030204" pitchFamily="18" charset="0"/>
                  </a:rPr>
                  <a:t>given by</a:t>
                </a:r>
                <a:endParaRPr lang="en-US" sz="2400" b="0" i="1" dirty="0">
                  <a:latin typeface="Cambria Math" panose="02040503050406030204" pitchFamily="18" charset="0"/>
                </a:endParaRPr>
              </a:p>
              <a:p>
                <a:r>
                  <a:rPr lang="en-US" sz="3600" dirty="0"/>
                  <a:t>                         </a:t>
                </a:r>
                <a14:m>
                  <m:oMath xmlns:m="http://schemas.openxmlformats.org/officeDocument/2006/math">
                    <m:d>
                      <m:dPr>
                        <m:begChr m:val="["/>
                        <m:endChr m:val="]"/>
                        <m:ctrlPr>
                          <a:rPr lang="en-US" sz="2800" i="1" smtClean="0">
                            <a:latin typeface="Cambria Math" panose="02040503050406030204" pitchFamily="18" charset="0"/>
                          </a:rPr>
                        </m:ctrlPr>
                      </m:dPr>
                      <m:e>
                        <m:f>
                          <m:fPr>
                            <m:type m:val="noBar"/>
                            <m:ctrlPr>
                              <a:rPr lang="en-US" sz="2800" i="1" smtClean="0">
                                <a:latin typeface="Cambria Math" panose="02040503050406030204" pitchFamily="18" charset="0"/>
                              </a:rPr>
                            </m:ctrlPr>
                          </m:fPr>
                          <m:num>
                            <m:f>
                              <m:fPr>
                                <m:type m:val="noBa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𝑖</m:t>
                                    </m:r>
                                  </m:e>
                                  <m:sub>
                                    <m:r>
                                      <a:rPr lang="en-US" sz="2800" b="0" i="1" smtClean="0">
                                        <a:latin typeface="Cambria Math" panose="02040503050406030204" pitchFamily="18" charset="0"/>
                                      </a:rPr>
                                      <m:t>𝑡</m:t>
                                    </m:r>
                                  </m:sub>
                                </m:sSub>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𝑡</m:t>
                                    </m:r>
                                  </m:sub>
                                </m:sSub>
                              </m:den>
                            </m:f>
                          </m:num>
                          <m:den>
                            <m:f>
                              <m:fPr>
                                <m:type m:val="noBa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𝑜</m:t>
                                    </m:r>
                                  </m:e>
                                  <m:sub>
                                    <m:r>
                                      <a:rPr lang="en-US" sz="2800" b="0" i="1" smtClean="0">
                                        <a:latin typeface="Cambria Math" panose="02040503050406030204" pitchFamily="18" charset="0"/>
                                      </a:rPr>
                                      <m:t>𝑡</m:t>
                                    </m:r>
                                  </m:sub>
                                </m:sSub>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𝑙</m:t>
                                    </m:r>
                                  </m:e>
                                  <m:sub>
                                    <m:r>
                                      <a:rPr lang="en-US" sz="2800" b="0" i="1" smtClean="0">
                                        <a:latin typeface="Cambria Math" panose="02040503050406030204" pitchFamily="18" charset="0"/>
                                      </a:rPr>
                                      <m:t>𝑡</m:t>
                                    </m:r>
                                  </m:sub>
                                </m:sSub>
                              </m:den>
                            </m:f>
                          </m:den>
                        </m:f>
                      </m:e>
                    </m:d>
                    <m:r>
                      <a:rPr lang="en-US" sz="2800" i="1" smtClean="0">
                        <a:latin typeface="Cambria Math" panose="02040503050406030204" pitchFamily="18" charset="0"/>
                        <a:ea typeface="Cambria Math" panose="02040503050406030204" pitchFamily="18" charset="0"/>
                      </a:rPr>
                      <m:t>=</m:t>
                    </m:r>
                  </m:oMath>
                </a14:m>
                <a:r>
                  <a:rPr lang="en-US" sz="2800" dirty="0"/>
                  <a:t> </a:t>
                </a:r>
                <a14:m>
                  <m:oMath xmlns:m="http://schemas.openxmlformats.org/officeDocument/2006/math">
                    <m:d>
                      <m:dPr>
                        <m:begChr m:val="["/>
                        <m:endChr m:val="]"/>
                        <m:ctrlPr>
                          <a:rPr lang="en-US" sz="2800" i="1" smtClean="0">
                            <a:latin typeface="Cambria Math" panose="02040503050406030204" pitchFamily="18" charset="0"/>
                          </a:rPr>
                        </m:ctrlPr>
                      </m:dPr>
                      <m:e>
                        <m:f>
                          <m:fPr>
                            <m:type m:val="noBar"/>
                            <m:ctrlPr>
                              <a:rPr lang="en-US" sz="2800" i="1" smtClean="0">
                                <a:latin typeface="Cambria Math" panose="02040503050406030204" pitchFamily="18" charset="0"/>
                              </a:rPr>
                            </m:ctrlPr>
                          </m:fPr>
                          <m:num>
                            <m:f>
                              <m:fPr>
                                <m:type m:val="noBar"/>
                                <m:ctrlPr>
                                  <a:rPr lang="en-US" sz="2800" i="1" smtClean="0">
                                    <a:latin typeface="Cambria Math" panose="02040503050406030204" pitchFamily="18" charset="0"/>
                                  </a:rPr>
                                </m:ctrlPr>
                              </m:fPr>
                              <m:num>
                                <m:r>
                                  <a:rPr lang="en-US" sz="2800" i="1" smtClean="0">
                                    <a:latin typeface="Cambria Math" panose="02040503050406030204" pitchFamily="18" charset="0"/>
                                    <a:ea typeface="Cambria Math" panose="02040503050406030204" pitchFamily="18" charset="0"/>
                                  </a:rPr>
                                  <m:t>𝜎</m:t>
                                </m:r>
                              </m:num>
                              <m:den>
                                <m:r>
                                  <a:rPr lang="en-US" sz="2800" i="1" smtClean="0">
                                    <a:latin typeface="Cambria Math" panose="02040503050406030204" pitchFamily="18" charset="0"/>
                                    <a:ea typeface="Cambria Math" panose="02040503050406030204" pitchFamily="18" charset="0"/>
                                  </a:rPr>
                                  <m:t>𝜎</m:t>
                                </m:r>
                              </m:den>
                            </m:f>
                          </m:num>
                          <m:den>
                            <m:f>
                              <m:fPr>
                                <m:type m:val="noBar"/>
                                <m:ctrlPr>
                                  <a:rPr lang="en-US" sz="2800" i="1" smtClean="0">
                                    <a:latin typeface="Cambria Math" panose="02040503050406030204" pitchFamily="18" charset="0"/>
                                  </a:rPr>
                                </m:ctrlPr>
                              </m:fPr>
                              <m:num>
                                <m:r>
                                  <a:rPr lang="en-US" sz="2800" i="1" smtClean="0">
                                    <a:latin typeface="Cambria Math" panose="02040503050406030204" pitchFamily="18" charset="0"/>
                                    <a:ea typeface="Cambria Math" panose="02040503050406030204" pitchFamily="18" charset="0"/>
                                  </a:rPr>
                                  <m:t>𝜎</m:t>
                                </m:r>
                              </m:num>
                              <m:den>
                                <m:r>
                                  <a:rPr lang="en-US" sz="2800" b="0" i="1" smtClean="0">
                                    <a:latin typeface="Cambria Math" panose="02040503050406030204" pitchFamily="18" charset="0"/>
                                  </a:rPr>
                                  <m:t>𝑡𝑎𝑛h</m:t>
                                </m:r>
                              </m:den>
                            </m:f>
                          </m:den>
                        </m:f>
                      </m:e>
                    </m:d>
                  </m:oMath>
                </a14:m>
                <a:r>
                  <a:rPr lang="en-US" sz="2800" dirty="0"/>
                  <a:t> </a:t>
                </a:r>
                <a14:m>
                  <m:oMath xmlns:m="http://schemas.openxmlformats.org/officeDocument/2006/math">
                    <m:r>
                      <a:rPr lang="en-US" sz="2800" b="0" i="1" dirty="0" smtClean="0">
                        <a:latin typeface="Cambria Math" panose="02040503050406030204" pitchFamily="18" charset="0"/>
                      </a:rPr>
                      <m:t>𝑊</m:t>
                    </m:r>
                    <m:r>
                      <a:rPr lang="en-US" sz="2800" b="0" i="1" dirty="0" smtClean="0">
                        <a:latin typeface="Cambria Math" panose="02040503050406030204" pitchFamily="18" charset="0"/>
                        <a:ea typeface="Cambria Math" panose="02040503050406030204" pitchFamily="18" charset="0"/>
                      </a:rPr>
                      <m:t>∙</m:t>
                    </m:r>
                    <m:d>
                      <m:dPr>
                        <m:begChr m:val="["/>
                        <m:endChr m:val="]"/>
                        <m:ctrlPr>
                          <a:rPr lang="en-US" sz="2800" b="0" i="1" dirty="0" smtClean="0">
                            <a:latin typeface="Cambria Math" panose="02040503050406030204" pitchFamily="18" charset="0"/>
                            <a:ea typeface="Cambria Math" panose="02040503050406030204" pitchFamily="18" charset="0"/>
                          </a:rPr>
                        </m:ctrlPr>
                      </m:dPr>
                      <m:e>
                        <m:f>
                          <m:fPr>
                            <m:type m:val="noBar"/>
                            <m:ctrlPr>
                              <a:rPr lang="en-US" sz="2800" b="0" i="1" dirty="0" smtClean="0">
                                <a:latin typeface="Cambria Math" panose="02040503050406030204" pitchFamily="18" charset="0"/>
                                <a:ea typeface="Cambria Math" panose="02040503050406030204" pitchFamily="18" charset="0"/>
                              </a:rPr>
                            </m:ctrlPr>
                          </m:fPr>
                          <m:num>
                            <m:sSub>
                              <m:sSubPr>
                                <m:ctrlPr>
                                  <a:rPr lang="en-US" sz="2800" b="0" i="1" dirty="0" smtClean="0">
                                    <a:latin typeface="Cambria Math" panose="02040503050406030204" pitchFamily="18" charset="0"/>
                                    <a:ea typeface="Cambria Math" panose="02040503050406030204" pitchFamily="18" charset="0"/>
                                  </a:rPr>
                                </m:ctrlPr>
                              </m:sSubPr>
                              <m:e>
                                <m:r>
                                  <a:rPr lang="en-US" sz="2800" b="0" i="1" dirty="0" smtClean="0">
                                    <a:latin typeface="Cambria Math" panose="02040503050406030204" pitchFamily="18" charset="0"/>
                                    <a:ea typeface="Cambria Math" panose="02040503050406030204" pitchFamily="18" charset="0"/>
                                  </a:rPr>
                                  <m:t>h</m:t>
                                </m:r>
                              </m:e>
                              <m:sub>
                                <m:r>
                                  <a:rPr lang="en-US" sz="2800" b="0" i="1" dirty="0" smtClean="0">
                                    <a:latin typeface="Cambria Math" panose="02040503050406030204" pitchFamily="18" charset="0"/>
                                    <a:ea typeface="Cambria Math" panose="02040503050406030204" pitchFamily="18" charset="0"/>
                                  </a:rPr>
                                  <m:t>𝑡</m:t>
                                </m:r>
                                <m:r>
                                  <a:rPr lang="en-US" sz="2800" b="0" i="1" dirty="0" smtClean="0">
                                    <a:latin typeface="Cambria Math" panose="02040503050406030204" pitchFamily="18" charset="0"/>
                                    <a:ea typeface="Cambria Math" panose="02040503050406030204" pitchFamily="18" charset="0"/>
                                  </a:rPr>
                                  <m:t>−1</m:t>
                                </m:r>
                              </m:sub>
                            </m:sSub>
                          </m:num>
                          <m:den>
                            <m:sSub>
                              <m:sSubPr>
                                <m:ctrlPr>
                                  <a:rPr lang="en-US" sz="2800" b="0" i="1" dirty="0" smtClean="0">
                                    <a:latin typeface="Cambria Math" panose="02040503050406030204" pitchFamily="18" charset="0"/>
                                    <a:ea typeface="Cambria Math" panose="02040503050406030204" pitchFamily="18" charset="0"/>
                                  </a:rPr>
                                </m:ctrlPr>
                              </m:sSubPr>
                              <m:e>
                                <m:r>
                                  <a:rPr lang="en-US" sz="2800" b="0" i="1" dirty="0" smtClean="0">
                                    <a:latin typeface="Cambria Math" panose="02040503050406030204" pitchFamily="18" charset="0"/>
                                    <a:ea typeface="Cambria Math" panose="02040503050406030204" pitchFamily="18" charset="0"/>
                                  </a:rPr>
                                  <m:t>𝑒</m:t>
                                </m:r>
                              </m:e>
                              <m:sub>
                                <m:r>
                                  <a:rPr lang="en-US" sz="2800" b="0" i="1" dirty="0" smtClean="0">
                                    <a:latin typeface="Cambria Math" panose="02040503050406030204" pitchFamily="18" charset="0"/>
                                    <a:ea typeface="Cambria Math" panose="02040503050406030204" pitchFamily="18" charset="0"/>
                                  </a:rPr>
                                  <m:t>𝑡</m:t>
                                </m:r>
                              </m:sub>
                            </m:sSub>
                          </m:den>
                        </m:f>
                      </m:e>
                    </m:d>
                  </m:oMath>
                </a14:m>
                <a:endParaRPr lang="en-US" sz="2800" b="0" dirty="0">
                  <a:ea typeface="Cambria Math" panose="02040503050406030204" pitchFamily="18" charset="0"/>
                </a:endParaRPr>
              </a:p>
              <a:p>
                <a:r>
                  <a:rPr lang="en-US" sz="2800" dirty="0">
                    <a:ea typeface="Cambria Math" panose="02040503050406030204" pitchFamily="18" charset="0"/>
                  </a:rPr>
                  <a:t>		            </a:t>
                </a:r>
                <a14:m>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𝑐</m:t>
                        </m:r>
                      </m:e>
                      <m:sub>
                        <m:r>
                          <a:rPr lang="en-US" sz="2800" b="0" i="1" smtClean="0">
                            <a:latin typeface="Cambria Math" panose="02040503050406030204" pitchFamily="18" charset="0"/>
                            <a:ea typeface="Cambria Math" panose="02040503050406030204" pitchFamily="18" charset="0"/>
                          </a:rPr>
                          <m:t>𝑡</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𝑓</m:t>
                        </m:r>
                      </m:e>
                      <m:sub>
                        <m:r>
                          <a:rPr lang="en-US" sz="2800" b="0" i="1" smtClean="0">
                            <a:latin typeface="Cambria Math" panose="02040503050406030204" pitchFamily="18" charset="0"/>
                            <a:ea typeface="Cambria Math" panose="02040503050406030204" pitchFamily="18" charset="0"/>
                          </a:rPr>
                          <m:t>𝑡</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𝑐</m:t>
                        </m:r>
                      </m:e>
                      <m:sub>
                        <m:r>
                          <a:rPr lang="en-US" sz="2800" b="0" i="1" smtClean="0">
                            <a:latin typeface="Cambria Math" panose="02040503050406030204" pitchFamily="18" charset="0"/>
                            <a:ea typeface="Cambria Math" panose="02040503050406030204" pitchFamily="18" charset="0"/>
                          </a:rPr>
                          <m:t>𝑡</m:t>
                        </m:r>
                        <m:r>
                          <a:rPr lang="en-US" sz="2800" b="0" i="1" smtClean="0">
                            <a:latin typeface="Cambria Math" panose="02040503050406030204" pitchFamily="18" charset="0"/>
                            <a:ea typeface="Cambria Math" panose="02040503050406030204" pitchFamily="18" charset="0"/>
                          </a:rPr>
                          <m:t>−1</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𝑖</m:t>
                        </m:r>
                      </m:e>
                      <m:sub>
                        <m:r>
                          <a:rPr lang="en-US" sz="2800" b="0" i="1" smtClean="0">
                            <a:latin typeface="Cambria Math" panose="02040503050406030204" pitchFamily="18" charset="0"/>
                            <a:ea typeface="Cambria Math" panose="02040503050406030204" pitchFamily="18" charset="0"/>
                          </a:rPr>
                          <m:t>𝑡</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𝑙</m:t>
                        </m:r>
                      </m:e>
                      <m:sub>
                        <m:r>
                          <a:rPr lang="en-US" sz="2800" b="0" i="1" smtClean="0">
                            <a:latin typeface="Cambria Math" panose="02040503050406030204" pitchFamily="18" charset="0"/>
                            <a:ea typeface="Cambria Math" panose="02040503050406030204" pitchFamily="18" charset="0"/>
                          </a:rPr>
                          <m:t>𝑡</m:t>
                        </m:r>
                      </m:sub>
                    </m:sSub>
                  </m:oMath>
                </a14:m>
                <a:endParaRPr lang="en-US" sz="2800" b="0" dirty="0">
                  <a:ea typeface="Cambria Math" panose="02040503050406030204" pitchFamily="18" charset="0"/>
                </a:endParaRPr>
              </a:p>
              <a:p>
                <a:r>
                  <a:rPr lang="en-US" sz="2800" b="0" dirty="0">
                    <a:ea typeface="Cambria Math" panose="02040503050406030204" pitchFamily="18" charset="0"/>
                  </a:rPr>
                  <a:t>		</a:t>
                </a:r>
                <a14:m>
                  <m:oMath xmlns:m="http://schemas.openxmlformats.org/officeDocument/2006/math">
                    <m:sSubSup>
                      <m:sSubSupPr>
                        <m:ctrlPr>
                          <a:rPr lang="en-US" sz="2800" b="0" i="1" smtClean="0">
                            <a:latin typeface="Cambria Math" panose="02040503050406030204" pitchFamily="18" charset="0"/>
                            <a:ea typeface="Cambria Math" panose="02040503050406030204" pitchFamily="18" charset="0"/>
                          </a:rPr>
                        </m:ctrlPr>
                      </m:sSubSupPr>
                      <m:e>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h</m:t>
                        </m:r>
                      </m:e>
                      <m:sub>
                        <m:r>
                          <a:rPr lang="en-US" sz="2800" b="0" i="1" smtClean="0">
                            <a:latin typeface="Cambria Math" panose="02040503050406030204" pitchFamily="18" charset="0"/>
                            <a:ea typeface="Cambria Math" panose="02040503050406030204" pitchFamily="18" charset="0"/>
                          </a:rPr>
                          <m:t>𝑡</m:t>
                        </m:r>
                      </m:sub>
                      <m:sup>
                        <m:r>
                          <a:rPr lang="en-US" sz="2800" b="0" i="1" smtClean="0">
                            <a:latin typeface="Cambria Math" panose="02040503050406030204" pitchFamily="18" charset="0"/>
                            <a:ea typeface="Cambria Math" panose="02040503050406030204" pitchFamily="18" charset="0"/>
                          </a:rPr>
                          <m:t>𝑠</m:t>
                        </m:r>
                      </m:sup>
                    </m:sSubSup>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𝑜</m:t>
                        </m:r>
                      </m:e>
                      <m:sub>
                        <m:r>
                          <a:rPr lang="en-US" sz="2800" b="0" i="1" smtClean="0">
                            <a:latin typeface="Cambria Math" panose="02040503050406030204" pitchFamily="18" charset="0"/>
                            <a:ea typeface="Cambria Math" panose="02040503050406030204" pitchFamily="18" charset="0"/>
                          </a:rPr>
                          <m:t>𝑡</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𝑐</m:t>
                        </m:r>
                      </m:e>
                      <m:sub>
                        <m:r>
                          <a:rPr lang="en-US" sz="2800" b="0" i="1" smtClean="0">
                            <a:latin typeface="Cambria Math" panose="02040503050406030204" pitchFamily="18" charset="0"/>
                            <a:ea typeface="Cambria Math" panose="02040503050406030204" pitchFamily="18" charset="0"/>
                          </a:rPr>
                          <m:t>𝑡</m:t>
                        </m:r>
                        <m:r>
                          <a:rPr lang="en-US" sz="2800" b="0" i="1" smtClean="0">
                            <a:latin typeface="Cambria Math" panose="02040503050406030204" pitchFamily="18" charset="0"/>
                            <a:ea typeface="Cambria Math" panose="02040503050406030204" pitchFamily="18" charset="0"/>
                          </a:rPr>
                          <m:t> </m:t>
                        </m:r>
                      </m:sub>
                    </m:sSub>
                  </m:oMath>
                </a14:m>
                <a:r>
                  <a:rPr lang="en-US" sz="2800" dirty="0">
                    <a:ea typeface="Cambria Math" panose="02040503050406030204" pitchFamily="18" charset="0"/>
                  </a:rPr>
                  <a:t> </a:t>
                </a:r>
              </a:p>
              <a:p>
                <a:endParaRPr lang="en-US" sz="1000" b="0" dirty="0">
                  <a:ea typeface="Cambria Math" panose="02040503050406030204" pitchFamily="18" charset="0"/>
                </a:endParaRPr>
              </a:p>
              <a:p>
                <a:pPr marL="285750" indent="-285750">
                  <a:buFont typeface="Arial" panose="020B0604020202020204" pitchFamily="34" charset="0"/>
                  <a:buChar char="•"/>
                </a:pPr>
                <a:r>
                  <a:rPr lang="en-US" dirty="0"/>
                  <a:t>Where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𝒊</m:t>
                        </m:r>
                      </m:e>
                      <m:sub>
                        <m:r>
                          <a:rPr lang="en-US" b="1" i="1">
                            <a:latin typeface="Cambria Math" panose="02040503050406030204" pitchFamily="18" charset="0"/>
                          </a:rPr>
                          <m:t>𝒕</m:t>
                        </m:r>
                      </m:sub>
                    </m:sSub>
                  </m:oMath>
                </a14:m>
                <a:r>
                  <a:rPr lang="en-US" b="1" dirty="0">
                    <a:ea typeface="Cambria Math" panose="02040503050406030204" pitchFamily="18" charset="0"/>
                  </a:rPr>
                  <a:t> </a:t>
                </a:r>
                <a:r>
                  <a:rPr lang="en-US" b="0" dirty="0">
                    <a:ea typeface="Cambria Math" panose="02040503050406030204" pitchFamily="18" charset="0"/>
                  </a:rPr>
                  <a:t>is input gate,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rPr>
                          <m:t>𝒇</m:t>
                        </m:r>
                      </m:e>
                      <m:sub>
                        <m:r>
                          <a:rPr lang="en-US" b="1" i="1">
                            <a:latin typeface="Cambria Math" panose="02040503050406030204" pitchFamily="18" charset="0"/>
                          </a:rPr>
                          <m:t>𝒕</m:t>
                        </m:r>
                      </m:sub>
                    </m:sSub>
                  </m:oMath>
                </a14:m>
                <a:r>
                  <a:rPr lang="en-US" b="1" dirty="0">
                    <a:ea typeface="Cambria Math" panose="02040503050406030204" pitchFamily="18" charset="0"/>
                  </a:rPr>
                  <a:t> </a:t>
                </a:r>
                <a:r>
                  <a:rPr lang="en-US" b="0" dirty="0">
                    <a:ea typeface="Cambria Math" panose="02040503050406030204" pitchFamily="18" charset="0"/>
                  </a:rPr>
                  <a:t>is memory gate and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𝒐</m:t>
                        </m:r>
                      </m:e>
                      <m:sub>
                        <m:r>
                          <a:rPr lang="en-US" b="1" i="1">
                            <a:latin typeface="Cambria Math" panose="02040503050406030204" pitchFamily="18" charset="0"/>
                          </a:rPr>
                          <m:t>𝒕</m:t>
                        </m:r>
                      </m:sub>
                    </m:sSub>
                  </m:oMath>
                </a14:m>
                <a:r>
                  <a:rPr lang="en-US" b="1" dirty="0">
                    <a:ea typeface="Cambria Math" panose="02040503050406030204" pitchFamily="18" charset="0"/>
                  </a:rPr>
                  <a:t> </a:t>
                </a:r>
                <a:r>
                  <a:rPr lang="en-US" b="0" dirty="0">
                    <a:ea typeface="Cambria Math" panose="02040503050406030204" pitchFamily="18" charset="0"/>
                  </a:rPr>
                  <a:t>is output gate.</a:t>
                </a:r>
              </a:p>
              <a:p>
                <a:pPr marL="285750" indent="-285750">
                  <a:buFont typeface="Arial" panose="020B0604020202020204" pitchFamily="34" charset="0"/>
                  <a:buChar char="•"/>
                </a:pPr>
                <a:r>
                  <a:rPr lang="en-US" dirty="0"/>
                  <a:t> </a:t>
                </a:r>
                <a14:m>
                  <m:oMath xmlns:m="http://schemas.openxmlformats.org/officeDocument/2006/math">
                    <m:sSub>
                      <m:sSubPr>
                        <m:ctrlPr>
                          <a:rPr lang="en-US" b="1" i="1" dirty="0">
                            <a:latin typeface="Cambria Math" panose="02040503050406030204" pitchFamily="18" charset="0"/>
                            <a:ea typeface="Cambria Math" panose="02040503050406030204" pitchFamily="18" charset="0"/>
                          </a:rPr>
                        </m:ctrlPr>
                      </m:sSubPr>
                      <m:e>
                        <m:r>
                          <a:rPr lang="en-US" b="1" i="1" dirty="0">
                            <a:latin typeface="Cambria Math" panose="02040503050406030204" pitchFamily="18" charset="0"/>
                            <a:ea typeface="Cambria Math" panose="02040503050406030204" pitchFamily="18" charset="0"/>
                          </a:rPr>
                          <m:t>𝒆</m:t>
                        </m:r>
                      </m:e>
                      <m:sub>
                        <m:r>
                          <a:rPr lang="en-US" b="1" i="1" dirty="0">
                            <a:latin typeface="Cambria Math" panose="02040503050406030204" pitchFamily="18" charset="0"/>
                            <a:ea typeface="Cambria Math" panose="02040503050406030204" pitchFamily="18" charset="0"/>
                          </a:rPr>
                          <m:t>𝒕</m:t>
                        </m:r>
                      </m:sub>
                    </m:sSub>
                    <m:r>
                      <a:rPr lang="en-US" b="1" i="1" dirty="0">
                        <a:latin typeface="Cambria Math" panose="02040503050406030204" pitchFamily="18" charset="0"/>
                        <a:ea typeface="Cambria Math" panose="02040503050406030204" pitchFamily="18" charset="0"/>
                      </a:rPr>
                      <m:t> </m:t>
                    </m:r>
                  </m:oMath>
                </a14:m>
                <a:r>
                  <a:rPr lang="en-US" dirty="0"/>
                  <a:t>denote the vector for individual text unite (e.g., word or sentence) at time step </a:t>
                </a:r>
                <a14:m>
                  <m:oMath xmlns:m="http://schemas.openxmlformats.org/officeDocument/2006/math">
                    <m:r>
                      <a:rPr lang="en-US" b="1" i="1" smtClean="0">
                        <a:latin typeface="Cambria Math" panose="02040503050406030204" pitchFamily="18" charset="0"/>
                      </a:rPr>
                      <m:t>𝒕</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b="1" i="1" dirty="0">
                            <a:latin typeface="Cambria Math" panose="02040503050406030204" pitchFamily="18" charset="0"/>
                            <a:ea typeface="Cambria Math" panose="02040503050406030204" pitchFamily="18" charset="0"/>
                          </a:rPr>
                        </m:ctrlPr>
                      </m:sSubPr>
                      <m:e>
                        <m:r>
                          <a:rPr lang="en-US" b="1" i="1" dirty="0">
                            <a:latin typeface="Cambria Math" panose="02040503050406030204" pitchFamily="18" charset="0"/>
                            <a:ea typeface="Cambria Math" panose="02040503050406030204" pitchFamily="18" charset="0"/>
                          </a:rPr>
                          <m:t>𝒉</m:t>
                        </m:r>
                      </m:e>
                      <m:sub>
                        <m:r>
                          <a:rPr lang="en-US" b="1" i="1" dirty="0">
                            <a:latin typeface="Cambria Math" panose="02040503050406030204" pitchFamily="18" charset="0"/>
                            <a:ea typeface="Cambria Math" panose="02040503050406030204" pitchFamily="18" charset="0"/>
                          </a:rPr>
                          <m:t>𝒕</m:t>
                        </m:r>
                      </m:sub>
                    </m:sSub>
                  </m:oMath>
                </a14:m>
                <a:r>
                  <a:rPr lang="en-US" dirty="0"/>
                  <a:t> denotes the vector computed by LSTM model at time </a:t>
                </a:r>
                <a14:m>
                  <m:oMath xmlns:m="http://schemas.openxmlformats.org/officeDocument/2006/math">
                    <m:r>
                      <a:rPr lang="en-US" b="0" i="1" smtClean="0">
                        <a:latin typeface="Cambria Math" panose="02040503050406030204" pitchFamily="18" charset="0"/>
                      </a:rPr>
                      <m:t>𝑡</m:t>
                    </m:r>
                  </m:oMath>
                </a14:m>
                <a:r>
                  <a:rPr lang="en-US" dirty="0"/>
                  <a:t>  by combining </a:t>
                </a:r>
                <a14:m>
                  <m:oMath xmlns:m="http://schemas.openxmlformats.org/officeDocument/2006/math">
                    <m:sSub>
                      <m:sSubPr>
                        <m:ctrlPr>
                          <a:rPr lang="en-US" b="1" i="1" dirty="0" smtClean="0">
                            <a:latin typeface="Cambria Math" panose="02040503050406030204" pitchFamily="18" charset="0"/>
                            <a:ea typeface="Cambria Math" panose="02040503050406030204" pitchFamily="18" charset="0"/>
                          </a:rPr>
                        </m:ctrlPr>
                      </m:sSubPr>
                      <m:e>
                        <m:r>
                          <a:rPr lang="en-US" b="1" i="1" dirty="0">
                            <a:latin typeface="Cambria Math" panose="02040503050406030204" pitchFamily="18" charset="0"/>
                            <a:ea typeface="Cambria Math" panose="02040503050406030204" pitchFamily="18" charset="0"/>
                          </a:rPr>
                          <m:t>𝒆</m:t>
                        </m:r>
                      </m:e>
                      <m:sub>
                        <m:r>
                          <a:rPr lang="en-US" b="1" i="1" dirty="0">
                            <a:latin typeface="Cambria Math" panose="02040503050406030204" pitchFamily="18" charset="0"/>
                            <a:ea typeface="Cambria Math" panose="02040503050406030204" pitchFamily="18" charset="0"/>
                          </a:rPr>
                          <m:t>𝒕</m:t>
                        </m:r>
                      </m:sub>
                    </m:sSub>
                  </m:oMath>
                </a14:m>
                <a:r>
                  <a:rPr lang="en-US" b="1" dirty="0"/>
                  <a:t> </a:t>
                </a:r>
                <a:r>
                  <a:rPr lang="en-US" dirty="0"/>
                  <a:t>and </a:t>
                </a:r>
                <a14:m>
                  <m:oMath xmlns:m="http://schemas.openxmlformats.org/officeDocument/2006/math">
                    <m:sSub>
                      <m:sSubPr>
                        <m:ctrlPr>
                          <a:rPr lang="en-US" b="1" i="1" dirty="0">
                            <a:latin typeface="Cambria Math" panose="02040503050406030204" pitchFamily="18" charset="0"/>
                            <a:ea typeface="Cambria Math" panose="02040503050406030204" pitchFamily="18" charset="0"/>
                          </a:rPr>
                        </m:ctrlPr>
                      </m:sSubPr>
                      <m:e>
                        <m:r>
                          <a:rPr lang="en-US" b="1" i="1" dirty="0">
                            <a:latin typeface="Cambria Math" panose="02040503050406030204" pitchFamily="18" charset="0"/>
                            <a:ea typeface="Cambria Math" panose="02040503050406030204" pitchFamily="18" charset="0"/>
                          </a:rPr>
                          <m:t>𝒉</m:t>
                        </m:r>
                      </m:e>
                      <m:sub>
                        <m:r>
                          <a:rPr lang="en-US" b="1" i="1" dirty="0">
                            <a:latin typeface="Cambria Math" panose="02040503050406030204" pitchFamily="18" charset="0"/>
                            <a:ea typeface="Cambria Math" panose="02040503050406030204" pitchFamily="18" charset="0"/>
                          </a:rPr>
                          <m:t>𝒕</m:t>
                        </m:r>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ea typeface="Cambria Math" panose="02040503050406030204" pitchFamily="18" charset="0"/>
                          </a:rPr>
                          <m:t>𝟏</m:t>
                        </m:r>
                      </m:sub>
                    </m:sSub>
                  </m:oMath>
                </a14:m>
                <a:r>
                  <a:rPr lang="en-US" dirty="0"/>
                  <a:t>. </a:t>
                </a:r>
                <a:endParaRPr lang="en-US"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b="1" i="1">
                        <a:latin typeface="Cambria Math" panose="02040503050406030204" pitchFamily="18" charset="0"/>
                        <a:ea typeface="Cambria Math" panose="02040503050406030204" pitchFamily="18" charset="0"/>
                      </a:rPr>
                      <m:t>𝝈</m:t>
                    </m:r>
                    <m:r>
                      <a:rPr lang="en-US" i="1">
                        <a:latin typeface="Cambria Math" panose="02040503050406030204" pitchFamily="18" charset="0"/>
                        <a:ea typeface="Cambria Math" panose="02040503050406030204" pitchFamily="18" charset="0"/>
                      </a:rPr>
                      <m:t> </m:t>
                    </m:r>
                  </m:oMath>
                </a14:m>
                <a:r>
                  <a:rPr lang="en-US" dirty="0"/>
                  <a:t> denotes the sigmoid function and </a:t>
                </a:r>
                <a14:m>
                  <m:oMath xmlns:m="http://schemas.openxmlformats.org/officeDocument/2006/math">
                    <m:r>
                      <a:rPr lang="en-US" b="1" i="1" smtClean="0">
                        <a:latin typeface="Cambria Math" panose="02040503050406030204" pitchFamily="18" charset="0"/>
                      </a:rPr>
                      <m:t>𝑾</m:t>
                    </m:r>
                    <m:r>
                      <a:rPr lang="en-US" b="1" i="1" smtClean="0">
                        <a:latin typeface="Cambria Math" panose="02040503050406030204" pitchFamily="18" charset="0"/>
                      </a:rPr>
                      <m:t> ∈</m:t>
                    </m:r>
                  </m:oMath>
                </a14:m>
                <a:r>
                  <a:rPr lang="en-US" b="1" dirty="0"/>
                  <a:t> </a:t>
                </a:r>
                <a14:m>
                  <m:oMath xmlns:m="http://schemas.openxmlformats.org/officeDocument/2006/math">
                    <m:sSup>
                      <m:sSupPr>
                        <m:ctrlPr>
                          <a:rPr lang="en-US" b="1" i="1" dirty="0"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ℝ</m:t>
                        </m:r>
                      </m:e>
                      <m:sup>
                        <m:r>
                          <a:rPr lang="en-US" b="1" i="1" dirty="0" smtClean="0">
                            <a:latin typeface="Cambria Math" panose="02040503050406030204" pitchFamily="18" charset="0"/>
                          </a:rPr>
                          <m:t>𝟒</m:t>
                        </m:r>
                        <m:r>
                          <a:rPr lang="en-US" b="1" i="1" dirty="0" smtClean="0">
                            <a:latin typeface="Cambria Math" panose="02040503050406030204" pitchFamily="18" charset="0"/>
                          </a:rPr>
                          <m:t>𝑲</m:t>
                        </m:r>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𝟐</m:t>
                        </m:r>
                        <m:r>
                          <a:rPr lang="en-US" b="1" i="1" dirty="0" smtClean="0">
                            <a:latin typeface="Cambria Math" panose="02040503050406030204" pitchFamily="18" charset="0"/>
                            <a:ea typeface="Cambria Math" panose="02040503050406030204" pitchFamily="18" charset="0"/>
                          </a:rPr>
                          <m:t>𝑲</m:t>
                        </m:r>
                        <m:r>
                          <a:rPr lang="en-US" b="1" i="1" dirty="0" smtClean="0">
                            <a:latin typeface="Cambria Math" panose="02040503050406030204" pitchFamily="18" charset="0"/>
                            <a:ea typeface="Cambria Math" panose="02040503050406030204" pitchFamily="18" charset="0"/>
                          </a:rPr>
                          <m:t> </m:t>
                        </m:r>
                      </m:sup>
                    </m:sSup>
                    <m:r>
                      <a:rPr lang="en-US" b="1" i="1" dirty="0" smtClean="0">
                        <a:latin typeface="Cambria Math" panose="02040503050406030204" pitchFamily="18" charset="0"/>
                      </a:rPr>
                      <m:t>.</m:t>
                    </m:r>
                  </m:oMath>
                </a14:m>
                <a:endParaRPr lang="en-US" b="1" dirty="0"/>
              </a:p>
              <a:p>
                <a:pPr marL="285750" indent="-285750">
                  <a:buFont typeface="Arial" panose="020B0604020202020204" pitchFamily="34" charset="0"/>
                  <a:buChar char="•"/>
                </a:pPr>
                <a:r>
                  <a:rPr lang="en-US" dirty="0"/>
                  <a:t>In sequence-to-sequence generation tasks, each input </a:t>
                </a:r>
                <a14:m>
                  <m:oMath xmlns:m="http://schemas.openxmlformats.org/officeDocument/2006/math">
                    <m:r>
                      <a:rPr lang="en-US" i="1">
                        <a:latin typeface="Cambria Math" panose="02040503050406030204" pitchFamily="18" charset="0"/>
                      </a:rPr>
                      <m:t>𝑋</m:t>
                    </m:r>
                  </m:oMath>
                </a14:m>
                <a:r>
                  <a:rPr lang="en-US" dirty="0"/>
                  <a:t> is paired with a sequence of outputs to predict: </a:t>
                </a:r>
                <a14:m>
                  <m:oMath xmlns:m="http://schemas.openxmlformats.org/officeDocument/2006/math">
                    <m:r>
                      <m:rPr>
                        <m:sty m:val="p"/>
                      </m:rPr>
                      <a:rPr lang="en-US" dirty="0">
                        <a:latin typeface="Cambria Math" panose="02040503050406030204" pitchFamily="18" charset="0"/>
                      </a:rPr>
                      <m:t>Y</m:t>
                    </m:r>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𝑌</m:t>
                                </m:r>
                              </m:sub>
                            </m:sSub>
                            <m:r>
                              <a:rPr lang="en-US" i="1">
                                <a:latin typeface="Cambria Math" panose="02040503050406030204" pitchFamily="18" charset="0"/>
                              </a:rPr>
                              <m:t>,</m:t>
                            </m:r>
                          </m:sub>
                        </m:sSub>
                      </m:e>
                    </m:d>
                  </m:oMath>
                </a14:m>
                <a:endParaRPr lang="en-US" dirty="0"/>
              </a:p>
            </p:txBody>
          </p:sp>
        </mc:Choice>
        <mc:Fallback>
          <p:sp>
            <p:nvSpPr>
              <p:cNvPr id="3" name="TextBox 2">
                <a:extLst>
                  <a:ext uri="{FF2B5EF4-FFF2-40B4-BE49-F238E27FC236}">
                    <a16:creationId xmlns:a16="http://schemas.microsoft.com/office/drawing/2014/main" id="{F19B3F80-DF57-B641-AE5B-E8AADEDE4CCD}"/>
                  </a:ext>
                </a:extLst>
              </p:cNvPr>
              <p:cNvSpPr txBox="1">
                <a:spLocks noRot="1" noChangeAspect="1" noMove="1" noResize="1" noEditPoints="1" noAdjustHandles="1" noChangeArrowheads="1" noChangeShapeType="1" noTextEdit="1"/>
              </p:cNvSpPr>
              <p:nvPr/>
            </p:nvSpPr>
            <p:spPr>
              <a:xfrm>
                <a:off x="725214" y="187315"/>
                <a:ext cx="10552385" cy="5689506"/>
              </a:xfrm>
              <a:prstGeom prst="rect">
                <a:avLst/>
              </a:prstGeom>
              <a:blipFill>
                <a:blip r:embed="rId3"/>
                <a:stretch>
                  <a:fillRect l="-841" t="-6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9185FBF-75ED-814C-A74D-77AA0C1032BA}"/>
              </a:ext>
            </a:extLst>
          </p:cNvPr>
          <p:cNvPicPr>
            <a:picLocks noChangeAspect="1"/>
          </p:cNvPicPr>
          <p:nvPr/>
        </p:nvPicPr>
        <p:blipFill>
          <a:blip r:embed="rId4"/>
          <a:stretch>
            <a:fillRect/>
          </a:stretch>
        </p:blipFill>
        <p:spPr>
          <a:xfrm>
            <a:off x="7378262" y="543726"/>
            <a:ext cx="4204138" cy="2559270"/>
          </a:xfrm>
          <a:prstGeom prst="rect">
            <a:avLst/>
          </a:prstGeom>
        </p:spPr>
      </p:pic>
    </p:spTree>
    <p:extLst>
      <p:ext uri="{BB962C8B-B14F-4D97-AF65-F5344CB8AC3E}">
        <p14:creationId xmlns:p14="http://schemas.microsoft.com/office/powerpoint/2010/main" val="3660567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DER-OU_Angle.png">
            <a:extLst>
              <a:ext uri="{FF2B5EF4-FFF2-40B4-BE49-F238E27FC236}">
                <a16:creationId xmlns:a16="http://schemas.microsoft.com/office/drawing/2014/main" id="{FE5D4A47-672B-D040-93E8-FC38C0B1E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8793"/>
            <a:ext cx="12192000" cy="1109207"/>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77F9891-C20E-A244-8D26-EFF1F9253190}"/>
                  </a:ext>
                </a:extLst>
              </p:cNvPr>
              <p:cNvSpPr txBox="1"/>
              <p:nvPr/>
            </p:nvSpPr>
            <p:spPr>
              <a:xfrm>
                <a:off x="493986" y="830317"/>
                <a:ext cx="11014842" cy="3365665"/>
              </a:xfrm>
              <a:prstGeom prst="rect">
                <a:avLst/>
              </a:prstGeom>
              <a:noFill/>
            </p:spPr>
            <p:txBody>
              <a:bodyPr wrap="square" rtlCol="0">
                <a:spAutoFit/>
              </a:bodyPr>
              <a:lstStyle/>
              <a:p>
                <a:r>
                  <a:rPr lang="en-US" sz="2400" b="1" dirty="0"/>
                  <a:t>2.1 Overview</a:t>
                </a:r>
              </a:p>
              <a:p>
                <a:endParaRPr lang="en-US" sz="2400" b="1" dirty="0"/>
              </a:p>
              <a:p>
                <a:pPr marL="285750" indent="-285750" algn="just">
                  <a:buFont typeface="Arial" panose="020B0604020202020204" pitchFamily="34" charset="0"/>
                  <a:buChar char="•"/>
                </a:pPr>
                <a:r>
                  <a:rPr lang="en-US" dirty="0"/>
                  <a:t>LSTM defines a distribution over outputs and sequentially predicts using a </a:t>
                </a:r>
                <a:r>
                  <a:rPr lang="en-US" dirty="0" err="1"/>
                  <a:t>softmax</a:t>
                </a:r>
                <a:r>
                  <a:rPr lang="en-US" dirty="0"/>
                  <a:t> function:</a:t>
                </a:r>
              </a:p>
              <a:p>
                <a:pPr algn="just"/>
                <a:r>
                  <a:rPr lang="en-US" b="0" dirty="0"/>
                  <a:t>		</a:t>
                </a:r>
              </a:p>
              <a:p>
                <a:pPr algn="just"/>
                <a:r>
                  <a:rPr lang="en-US" dirty="0"/>
                  <a:t>		</a:t>
                </a:r>
                <a14:m>
                  <m:oMath xmlns:m="http://schemas.openxmlformats.org/officeDocument/2006/math">
                    <m:r>
                      <a:rPr lang="en-US" b="1" i="1" smtClean="0">
                        <a:latin typeface="Cambria Math" panose="02040503050406030204" pitchFamily="18" charset="0"/>
                      </a:rPr>
                      <m:t>𝑷</m:t>
                    </m:r>
                    <m:d>
                      <m:dPr>
                        <m:ctrlPr>
                          <a:rPr lang="en-US" b="1" i="1" smtClean="0">
                            <a:latin typeface="Cambria Math" panose="02040503050406030204" pitchFamily="18" charset="0"/>
                          </a:rPr>
                        </m:ctrlPr>
                      </m:dPr>
                      <m:e>
                        <m:r>
                          <a:rPr lang="en-US" b="1" i="1" smtClean="0">
                            <a:latin typeface="Cambria Math" panose="02040503050406030204" pitchFamily="18" charset="0"/>
                          </a:rPr>
                          <m:t>𝑿</m:t>
                        </m:r>
                      </m:e>
                      <m:e>
                        <m:r>
                          <a:rPr lang="en-US" b="1" i="1" smtClean="0">
                            <a:latin typeface="Cambria Math" panose="02040503050406030204" pitchFamily="18" charset="0"/>
                          </a:rPr>
                          <m:t>𝒀</m:t>
                        </m:r>
                      </m:e>
                    </m:d>
                    <m:r>
                      <a:rPr lang="en-US" b="1" i="1" smtClean="0">
                        <a:latin typeface="Cambria Math" panose="02040503050406030204" pitchFamily="18" charset="0"/>
                      </a:rPr>
                      <m:t>=</m:t>
                    </m:r>
                  </m:oMath>
                </a14:m>
                <a:endParaRPr lang="en-US" b="1" dirty="0"/>
              </a:p>
              <a:p>
                <a:pPr algn="just"/>
                <a:endParaRPr lang="en-US" b="1" dirty="0"/>
              </a:p>
              <a:p>
                <a:pPr algn="just"/>
                <a:r>
                  <a:rPr lang="en-US" b="1" dirty="0"/>
                  <a:t>		              </a:t>
                </a:r>
              </a:p>
              <a:p>
                <a:pPr algn="just"/>
                <a:r>
                  <a:rPr lang="en-US" b="1" dirty="0"/>
                  <a:t>		 </a:t>
                </a:r>
                <a14:m>
                  <m:oMath xmlns:m="http://schemas.openxmlformats.org/officeDocument/2006/math">
                    <m:r>
                      <a:rPr lang="en-US" b="1" i="1" smtClean="0">
                        <a:latin typeface="Cambria Math" panose="02040503050406030204" pitchFamily="18" charset="0"/>
                      </a:rPr>
                      <m:t>𝑷</m:t>
                    </m:r>
                    <m:d>
                      <m:dPr>
                        <m:ctrlPr>
                          <a:rPr lang="en-US" b="1" i="1" smtClean="0">
                            <a:latin typeface="Cambria Math" panose="02040503050406030204" pitchFamily="18" charset="0"/>
                          </a:rPr>
                        </m:ctrlPr>
                      </m:dPr>
                      <m:e>
                        <m:r>
                          <a:rPr lang="en-US" b="1" i="1" smtClean="0">
                            <a:latin typeface="Cambria Math" panose="02040503050406030204" pitchFamily="18" charset="0"/>
                          </a:rPr>
                          <m:t>𝑿</m:t>
                        </m:r>
                      </m:e>
                      <m:e>
                        <m:r>
                          <a:rPr lang="en-US" b="1" i="1" smtClean="0">
                            <a:latin typeface="Cambria Math" panose="02040503050406030204" pitchFamily="18" charset="0"/>
                          </a:rPr>
                          <m:t>𝒀</m:t>
                        </m:r>
                      </m:e>
                    </m:d>
                    <m:r>
                      <a:rPr lang="en-US" b="1" i="1" smtClean="0">
                        <a:latin typeface="Cambria Math" panose="02040503050406030204" pitchFamily="18" charset="0"/>
                      </a:rPr>
                      <m:t>= </m:t>
                    </m:r>
                  </m:oMath>
                </a14:m>
                <a:r>
                  <a:rPr lang="en-US" b="1" dirty="0"/>
                  <a:t>		</a:t>
                </a:r>
              </a:p>
              <a:p>
                <a:pPr algn="just"/>
                <a:endParaRPr lang="en-US" dirty="0"/>
              </a:p>
              <a:p>
                <a:pPr marL="742950" lvl="1" indent="-285750" algn="just">
                  <a:buFont typeface="Arial" panose="020B0604020202020204" pitchFamily="34" charset="0"/>
                  <a:buChar char="•"/>
                </a:pPr>
                <a:r>
                  <a:rPr lang="en-US" dirty="0"/>
                  <a:t>Where </a:t>
                </a:r>
                <a14:m>
                  <m:oMath xmlns:m="http://schemas.openxmlformats.org/officeDocument/2006/math">
                    <m:r>
                      <a:rPr lang="en-US" b="1" i="0" smtClean="0">
                        <a:latin typeface="Cambria Math" panose="02040503050406030204" pitchFamily="18" charset="0"/>
                        <a:ea typeface="Cambria Math" panose="02040503050406030204" pitchFamily="18" charset="0"/>
                      </a:rPr>
                      <m:t>𝐟</m:t>
                    </m:r>
                    <m:d>
                      <m:dPr>
                        <m:ctrlPr>
                          <a:rPr lang="en-US" b="1" i="1" smtClean="0">
                            <a:latin typeface="Cambria Math" panose="02040503050406030204" pitchFamily="18" charset="0"/>
                            <a:ea typeface="Cambria Math" panose="02040503050406030204" pitchFamily="18" charset="0"/>
                          </a:rPr>
                        </m:ctrlPr>
                      </m:d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𝒉</m:t>
                            </m:r>
                          </m:e>
                          <m:sub>
                            <m:r>
                              <a:rPr lang="en-US" b="1" i="1" smtClean="0">
                                <a:latin typeface="Cambria Math" panose="02040503050406030204" pitchFamily="18" charset="0"/>
                                <a:ea typeface="Cambria Math" panose="02040503050406030204" pitchFamily="18" charset="0"/>
                              </a:rPr>
                              <m:t>𝒕</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𝒆</m:t>
                            </m:r>
                          </m:e>
                          <m:sub>
                            <m:r>
                              <a:rPr lang="en-US" b="1" i="1" smtClean="0">
                                <a:latin typeface="Cambria Math" panose="02040503050406030204" pitchFamily="18" charset="0"/>
                                <a:ea typeface="Cambria Math" panose="02040503050406030204" pitchFamily="18" charset="0"/>
                              </a:rPr>
                              <m:t>𝒚𝒕</m:t>
                            </m:r>
                          </m:sub>
                        </m:sSub>
                      </m:e>
                    </m:d>
                  </m:oMath>
                </a14:m>
                <a:r>
                  <a:rPr lang="en-US" b="1" dirty="0"/>
                  <a:t> </a:t>
                </a:r>
                <a:r>
                  <a:rPr lang="en-US" dirty="0"/>
                  <a:t>denotes activation function and </a:t>
                </a:r>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𝒉</m:t>
                        </m:r>
                      </m:e>
                      <m:sub>
                        <m:r>
                          <a:rPr lang="en-US" b="1" i="1" smtClean="0">
                            <a:latin typeface="Cambria Math" panose="02040503050406030204" pitchFamily="18" charset="0"/>
                            <a:ea typeface="Cambria Math" panose="02040503050406030204" pitchFamily="18" charset="0"/>
                          </a:rPr>
                          <m:t>𝒕</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oMath>
                </a14:m>
                <a:r>
                  <a:rPr lang="en-US" dirty="0"/>
                  <a:t>represents output from LSTM at </a:t>
                </a:r>
                <a14:m>
                  <m:oMath xmlns:m="http://schemas.openxmlformats.org/officeDocument/2006/math">
                    <m:r>
                      <a:rPr lang="en-US" b="1" i="1" smtClean="0">
                        <a:latin typeface="Cambria Math" panose="02040503050406030204" pitchFamily="18" charset="0"/>
                        <a:ea typeface="Cambria Math" panose="02040503050406030204" pitchFamily="18" charset="0"/>
                      </a:rPr>
                      <m:t>𝒕</m:t>
                    </m:r>
                    <m:r>
                      <a:rPr lang="en-US" b="1" i="1" smtClean="0">
                        <a:latin typeface="Cambria Math" panose="02040503050406030204" pitchFamily="18" charset="0"/>
                        <a:ea typeface="Cambria Math" panose="02040503050406030204" pitchFamily="18" charset="0"/>
                      </a:rPr>
                      <m:t>−</m:t>
                    </m:r>
                  </m:oMath>
                </a14:m>
                <a:r>
                  <a:rPr lang="en-US" b="1" dirty="0"/>
                  <a:t> 1</a:t>
                </a:r>
                <a:r>
                  <a:rPr lang="en-US" dirty="0"/>
                  <a:t>.</a:t>
                </a:r>
              </a:p>
              <a:p>
                <a:pPr marL="285750" indent="-285750">
                  <a:buFont typeface="Arial" panose="020B0604020202020204" pitchFamily="34" charset="0"/>
                  <a:buChar char="•"/>
                </a:pPr>
                <a:endParaRPr lang="en-US" dirty="0"/>
              </a:p>
            </p:txBody>
          </p:sp>
        </mc:Choice>
        <mc:Fallback>
          <p:sp>
            <p:nvSpPr>
              <p:cNvPr id="3" name="TextBox 2">
                <a:extLst>
                  <a:ext uri="{FF2B5EF4-FFF2-40B4-BE49-F238E27FC236}">
                    <a16:creationId xmlns:a16="http://schemas.microsoft.com/office/drawing/2014/main" id="{E77F9891-C20E-A244-8D26-EFF1F9253190}"/>
                  </a:ext>
                </a:extLst>
              </p:cNvPr>
              <p:cNvSpPr txBox="1">
                <a:spLocks noRot="1" noChangeAspect="1" noMove="1" noResize="1" noEditPoints="1" noAdjustHandles="1" noChangeArrowheads="1" noChangeShapeType="1" noTextEdit="1"/>
              </p:cNvSpPr>
              <p:nvPr/>
            </p:nvSpPr>
            <p:spPr>
              <a:xfrm>
                <a:off x="493986" y="830317"/>
                <a:ext cx="11014842" cy="3365665"/>
              </a:xfrm>
              <a:prstGeom prst="rect">
                <a:avLst/>
              </a:prstGeom>
              <a:blipFill>
                <a:blip r:embed="rId3"/>
                <a:stretch>
                  <a:fillRect l="-806" t="-11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D5F794C0-061E-424E-8E1B-EAEC4046DCF0}"/>
                  </a:ext>
                </a:extLst>
              </p:cNvPr>
              <p:cNvSpPr/>
              <p:nvPr/>
            </p:nvSpPr>
            <p:spPr>
              <a:xfrm>
                <a:off x="3373119" y="1862473"/>
                <a:ext cx="4735719" cy="8268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b="1" i="1" smtClean="0">
                              <a:latin typeface="Cambria Math" panose="02040503050406030204" pitchFamily="18" charset="0"/>
                            </a:rPr>
                          </m:ctrlPr>
                        </m:naryPr>
                        <m:sub>
                          <m:r>
                            <m:rPr>
                              <m:brk m:alnAt="7"/>
                            </m:rPr>
                            <a:rPr lang="en-US" b="1" i="1" smtClean="0">
                              <a:latin typeface="Cambria Math" panose="02040503050406030204" pitchFamily="18" charset="0"/>
                            </a:rPr>
                            <m:t>𝒕</m:t>
                          </m:r>
                          <m:r>
                            <a:rPr lang="en-US" b="1" i="1" smtClean="0">
                              <a:latin typeface="Cambria Math" panose="02040503050406030204" pitchFamily="18" charset="0"/>
                              <a:ea typeface="Cambria Math" panose="02040503050406030204" pitchFamily="18" charset="0"/>
                            </a:rPr>
                            <m:t>𝝐</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𝒏</m:t>
                              </m:r>
                            </m:e>
                            <m:sub>
                              <m:r>
                                <a:rPr lang="en-US" b="1" i="1" smtClean="0">
                                  <a:latin typeface="Cambria Math" panose="02040503050406030204" pitchFamily="18" charset="0"/>
                                  <a:ea typeface="Cambria Math" panose="02040503050406030204" pitchFamily="18" charset="0"/>
                                </a:rPr>
                                <m:t>𝒚</m:t>
                              </m:r>
                            </m:sub>
                          </m:sSub>
                          <m:r>
                            <m:rPr>
                              <m:brk m:alnAt="7"/>
                            </m:rPr>
                            <a:rPr lang="en-US" b="1" i="1" smtClean="0">
                              <a:latin typeface="Cambria Math" panose="02040503050406030204" pitchFamily="18" charset="0"/>
                              <a:ea typeface="Cambria Math" panose="02040503050406030204" pitchFamily="18" charset="0"/>
                            </a:rPr>
                            <m:t>]</m:t>
                          </m:r>
                        </m:sub>
                        <m:sup/>
                        <m:e>
                          <m:r>
                            <a:rPr lang="en-US" b="1" i="1" smtClean="0">
                              <a:latin typeface="Cambria Math" panose="02040503050406030204" pitchFamily="18" charset="0"/>
                              <a:ea typeface="Cambria Math" panose="02040503050406030204" pitchFamily="18" charset="0"/>
                            </a:rPr>
                            <m:t>𝒑</m:t>
                          </m:r>
                          <m:r>
                            <a:rPr lang="en-US" b="1" i="1" smtClean="0">
                              <a:latin typeface="Cambria Math" panose="02040503050406030204" pitchFamily="18" charset="0"/>
                              <a:ea typeface="Cambria Math" panose="02040503050406030204" pitchFamily="18" charset="0"/>
                            </a:rPr>
                            <m:t>(</m:t>
                          </m:r>
                        </m:e>
                      </m:nary>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𝒚</m:t>
                          </m:r>
                        </m:e>
                        <m:sub>
                          <m:r>
                            <a:rPr lang="en-US" b="1" i="1" smtClean="0">
                              <a:latin typeface="Cambria Math" panose="02040503050406030204" pitchFamily="18" charset="0"/>
                              <a:ea typeface="Cambria Math" panose="02040503050406030204" pitchFamily="18" charset="0"/>
                            </a:rPr>
                            <m:t>𝒕</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1" i="1" smtClean="0">
                              <a:latin typeface="Cambria Math" panose="02040503050406030204" pitchFamily="18" charset="0"/>
                              <a:ea typeface="Cambria Math" panose="02040503050406030204" pitchFamily="18" charset="0"/>
                            </a:rPr>
                            <m:t>𝟏</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1" i="1" smtClean="0">
                              <a:latin typeface="Cambria Math" panose="02040503050406030204" pitchFamily="18" charset="0"/>
                              <a:ea typeface="Cambria Math" panose="02040503050406030204" pitchFamily="18" charset="0"/>
                            </a:rPr>
                            <m:t>𝟐</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1" i="1" smtClean="0">
                              <a:latin typeface="Cambria Math" panose="02040503050406030204" pitchFamily="18" charset="0"/>
                              <a:ea typeface="Cambria Math" panose="02040503050406030204" pitchFamily="18" charset="0"/>
                            </a:rPr>
                            <m:t>𝒕</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𝒚</m:t>
                          </m:r>
                        </m:e>
                        <m:sub>
                          <m:r>
                            <a:rPr lang="en-US" b="1" i="1" smtClean="0">
                              <a:latin typeface="Cambria Math" panose="02040503050406030204" pitchFamily="18" charset="0"/>
                              <a:ea typeface="Cambria Math" panose="02040503050406030204" pitchFamily="18" charset="0"/>
                            </a:rPr>
                            <m:t>𝟏</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𝒚</m:t>
                          </m:r>
                        </m:e>
                        <m:sub>
                          <m:r>
                            <a:rPr lang="en-US" b="1" i="1" smtClean="0">
                              <a:latin typeface="Cambria Math" panose="02040503050406030204" pitchFamily="18" charset="0"/>
                              <a:ea typeface="Cambria Math" panose="02040503050406030204" pitchFamily="18" charset="0"/>
                            </a:rPr>
                            <m:t>𝟐</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𝒚</m:t>
                          </m:r>
                        </m:e>
                        <m:sub>
                          <m:r>
                            <a:rPr lang="en-US" b="1" i="1" smtClean="0">
                              <a:latin typeface="Cambria Math" panose="02040503050406030204" pitchFamily="18" charset="0"/>
                              <a:ea typeface="Cambria Math" panose="02040503050406030204" pitchFamily="18" charset="0"/>
                            </a:rPr>
                            <m:t>𝒕</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r>
                        <a:rPr lang="en-US" b="1" i="1" smtClean="0">
                          <a:latin typeface="Cambria Math" panose="02040503050406030204" pitchFamily="18" charset="0"/>
                          <a:ea typeface="Cambria Math" panose="02040503050406030204" pitchFamily="18" charset="0"/>
                        </a:rPr>
                        <m:t>)</m:t>
                      </m:r>
                    </m:oMath>
                  </m:oMathPara>
                </a14:m>
                <a:endParaRPr lang="en-US" b="1" dirty="0"/>
              </a:p>
            </p:txBody>
          </p:sp>
        </mc:Choice>
        <mc:Fallback>
          <p:sp>
            <p:nvSpPr>
              <p:cNvPr id="5" name="Rectangle 4">
                <a:extLst>
                  <a:ext uri="{FF2B5EF4-FFF2-40B4-BE49-F238E27FC236}">
                    <a16:creationId xmlns:a16="http://schemas.microsoft.com/office/drawing/2014/main" id="{D5F794C0-061E-424E-8E1B-EAEC4046DCF0}"/>
                  </a:ext>
                </a:extLst>
              </p:cNvPr>
              <p:cNvSpPr>
                <a:spLocks noRot="1" noChangeAspect="1" noMove="1" noResize="1" noEditPoints="1" noAdjustHandles="1" noChangeArrowheads="1" noChangeShapeType="1" noTextEdit="1"/>
              </p:cNvSpPr>
              <p:nvPr/>
            </p:nvSpPr>
            <p:spPr>
              <a:xfrm>
                <a:off x="3373119" y="1862473"/>
                <a:ext cx="4735719" cy="826893"/>
              </a:xfrm>
              <a:prstGeom prst="rect">
                <a:avLst/>
              </a:prstGeom>
              <a:blipFill>
                <a:blip r:embed="rId4"/>
                <a:stretch>
                  <a:fillRect l="-12601" t="-112121" b="-1484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8FE07C2C-DE62-0645-8B34-80DDC8A64FC6}"/>
                  </a:ext>
                </a:extLst>
              </p:cNvPr>
              <p:cNvSpPr/>
              <p:nvPr/>
            </p:nvSpPr>
            <p:spPr>
              <a:xfrm>
                <a:off x="3373119" y="2669838"/>
                <a:ext cx="3006079"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b="1" i="1" smtClean="0">
                              <a:latin typeface="Cambria Math" panose="02040503050406030204" pitchFamily="18" charset="0"/>
                            </a:rPr>
                          </m:ctrlPr>
                        </m:naryPr>
                        <m:sub>
                          <m:r>
                            <m:rPr>
                              <m:brk m:alnAt="7"/>
                            </m:rPr>
                            <a:rPr lang="en-US" b="1" i="1" smtClean="0">
                              <a:latin typeface="Cambria Math" panose="02040503050406030204" pitchFamily="18" charset="0"/>
                            </a:rPr>
                            <m:t>𝒕</m:t>
                          </m:r>
                          <m:r>
                            <a:rPr lang="en-US" b="1" i="1" smtClean="0">
                              <a:latin typeface="Cambria Math" panose="02040503050406030204" pitchFamily="18" charset="0"/>
                              <a:ea typeface="Cambria Math" panose="02040503050406030204" pitchFamily="18" charset="0"/>
                            </a:rPr>
                            <m:t>𝝐</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𝒏𝒚</m:t>
                          </m:r>
                          <m:r>
                            <a:rPr lang="en-US" b="1" i="1" smtClean="0">
                              <a:latin typeface="Cambria Math" panose="02040503050406030204" pitchFamily="18" charset="0"/>
                              <a:ea typeface="Cambria Math" panose="02040503050406030204" pitchFamily="18" charset="0"/>
                            </a:rPr>
                            <m:t>]</m:t>
                          </m:r>
                        </m:sub>
                        <m:sup/>
                        <m:e>
                          <m:f>
                            <m:fPr>
                              <m:ctrlPr>
                                <a:rPr lang="en-US" b="1" i="1" smtClean="0">
                                  <a:latin typeface="Cambria Math" panose="02040503050406030204" pitchFamily="18" charset="0"/>
                                  <a:ea typeface="Cambria Math" panose="02040503050406030204" pitchFamily="18" charset="0"/>
                                </a:rPr>
                              </m:ctrlPr>
                            </m:fPr>
                            <m:num>
                              <m:r>
                                <a:rPr lang="en-US" b="1" i="0" smtClean="0">
                                  <a:latin typeface="Cambria Math" panose="02040503050406030204" pitchFamily="18" charset="0"/>
                                  <a:ea typeface="Cambria Math" panose="02040503050406030204" pitchFamily="18" charset="0"/>
                                </a:rPr>
                                <m:t>𝐞𝐱𝐩</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𝒇</m:t>
                              </m:r>
                              <m:d>
                                <m:dPr>
                                  <m:ctrlPr>
                                    <a:rPr lang="en-US" b="1" i="1" smtClean="0">
                                      <a:latin typeface="Cambria Math" panose="02040503050406030204" pitchFamily="18" charset="0"/>
                                      <a:ea typeface="Cambria Math" panose="02040503050406030204" pitchFamily="18" charset="0"/>
                                    </a:rPr>
                                  </m:ctrlPr>
                                </m:d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𝒉</m:t>
                                      </m:r>
                                    </m:e>
                                    <m:sub>
                                      <m:r>
                                        <a:rPr lang="en-US" b="1" i="1" smtClean="0">
                                          <a:latin typeface="Cambria Math" panose="02040503050406030204" pitchFamily="18" charset="0"/>
                                          <a:ea typeface="Cambria Math" panose="02040503050406030204" pitchFamily="18" charset="0"/>
                                        </a:rPr>
                                        <m:t>𝒕</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𝒆</m:t>
                                      </m:r>
                                    </m:e>
                                    <m:sub>
                                      <m:r>
                                        <a:rPr lang="en-US" b="1" i="1" smtClean="0">
                                          <a:latin typeface="Cambria Math" panose="02040503050406030204" pitchFamily="18" charset="0"/>
                                          <a:ea typeface="Cambria Math" panose="02040503050406030204" pitchFamily="18" charset="0"/>
                                        </a:rPr>
                                        <m:t>𝒚𝒕</m:t>
                                      </m:r>
                                    </m:sub>
                                  </m:sSub>
                                </m:e>
                              </m:d>
                              <m:r>
                                <a:rPr lang="en-US" b="1" i="1" smtClean="0">
                                  <a:latin typeface="Cambria Math" panose="02040503050406030204" pitchFamily="18" charset="0"/>
                                  <a:ea typeface="Cambria Math" panose="02040503050406030204" pitchFamily="18" charset="0"/>
                                </a:rPr>
                                <m:t>)</m:t>
                              </m:r>
                            </m:num>
                            <m:den>
                              <m:nary>
                                <m:naryPr>
                                  <m:chr m:val="∑"/>
                                  <m:limLoc m:val="subSup"/>
                                  <m:supHide m:val="on"/>
                                  <m:ctrlPr>
                                    <a:rPr lang="en-US" b="1" i="1" smtClean="0">
                                      <a:latin typeface="Cambria Math" panose="02040503050406030204" pitchFamily="18" charset="0"/>
                                      <a:ea typeface="Cambria Math" panose="02040503050406030204" pitchFamily="18" charset="0"/>
                                    </a:rPr>
                                  </m:ctrlPr>
                                </m:naryPr>
                                <m:sub>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𝒚</m:t>
                                      </m:r>
                                    </m:e>
                                    <m:sup>
                                      <m:r>
                                        <a:rPr lang="en-US" b="1" i="1" smtClean="0">
                                          <a:latin typeface="Cambria Math" panose="02040503050406030204" pitchFamily="18" charset="0"/>
                                          <a:ea typeface="Cambria Math" panose="02040503050406030204" pitchFamily="18" charset="0"/>
                                        </a:rPr>
                                        <m:t>′</m:t>
                                      </m:r>
                                    </m:sup>
                                  </m:sSup>
                                </m:sub>
                                <m:sup/>
                                <m:e>
                                  <m:r>
                                    <a:rPr lang="en-US" b="1" i="0" smtClean="0">
                                      <a:latin typeface="Cambria Math" panose="02040503050406030204" pitchFamily="18" charset="0"/>
                                      <a:ea typeface="Cambria Math" panose="02040503050406030204" pitchFamily="18" charset="0"/>
                                    </a:rPr>
                                    <m:t>𝐞𝐱𝐩</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𝒇</m:t>
                                  </m:r>
                                  <m:d>
                                    <m:dPr>
                                      <m:ctrlPr>
                                        <a:rPr lang="en-US" b="1" i="1" smtClean="0">
                                          <a:latin typeface="Cambria Math" panose="02040503050406030204" pitchFamily="18" charset="0"/>
                                          <a:ea typeface="Cambria Math" panose="02040503050406030204" pitchFamily="18" charset="0"/>
                                        </a:rPr>
                                      </m:ctrlPr>
                                    </m:d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𝒉</m:t>
                                          </m:r>
                                        </m:e>
                                        <m:sub>
                                          <m:r>
                                            <a:rPr lang="en-US" b="1" i="1" smtClean="0">
                                              <a:latin typeface="Cambria Math" panose="02040503050406030204" pitchFamily="18" charset="0"/>
                                              <a:ea typeface="Cambria Math" panose="02040503050406030204" pitchFamily="18" charset="0"/>
                                            </a:rPr>
                                            <m:t>𝒕</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𝒆</m:t>
                                          </m:r>
                                        </m:e>
                                        <m:sub>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𝒚</m:t>
                                              </m:r>
                                            </m:e>
                                            <m:sup>
                                              <m:r>
                                                <a:rPr lang="en-US" b="1" i="1" smtClean="0">
                                                  <a:latin typeface="Cambria Math" panose="02040503050406030204" pitchFamily="18" charset="0"/>
                                                  <a:ea typeface="Cambria Math" panose="02040503050406030204" pitchFamily="18" charset="0"/>
                                                </a:rPr>
                                                <m:t>′</m:t>
                                              </m:r>
                                            </m:sup>
                                          </m:sSup>
                                        </m:sub>
                                      </m:sSub>
                                    </m:e>
                                  </m:d>
                                  <m:r>
                                    <a:rPr lang="en-US" b="1" i="1" smtClean="0">
                                      <a:latin typeface="Cambria Math" panose="02040503050406030204" pitchFamily="18" charset="0"/>
                                      <a:ea typeface="Cambria Math" panose="02040503050406030204" pitchFamily="18" charset="0"/>
                                    </a:rPr>
                                    <m:t>)</m:t>
                                  </m:r>
                                </m:e>
                              </m:nary>
                            </m:den>
                          </m:f>
                        </m:e>
                      </m:nary>
                    </m:oMath>
                  </m:oMathPara>
                </a14:m>
                <a:endParaRPr lang="en-US" b="1" dirty="0"/>
              </a:p>
            </p:txBody>
          </p:sp>
        </mc:Choice>
        <mc:Fallback>
          <p:sp>
            <p:nvSpPr>
              <p:cNvPr id="6" name="Rectangle 5">
                <a:extLst>
                  <a:ext uri="{FF2B5EF4-FFF2-40B4-BE49-F238E27FC236}">
                    <a16:creationId xmlns:a16="http://schemas.microsoft.com/office/drawing/2014/main" id="{8FE07C2C-DE62-0645-8B34-80DDC8A64FC6}"/>
                  </a:ext>
                </a:extLst>
              </p:cNvPr>
              <p:cNvSpPr>
                <a:spLocks noRot="1" noChangeAspect="1" noMove="1" noResize="1" noEditPoints="1" noAdjustHandles="1" noChangeArrowheads="1" noChangeShapeType="1" noTextEdit="1"/>
              </p:cNvSpPr>
              <p:nvPr/>
            </p:nvSpPr>
            <p:spPr>
              <a:xfrm>
                <a:off x="3373119" y="2669838"/>
                <a:ext cx="3006079" cy="845681"/>
              </a:xfrm>
              <a:prstGeom prst="rect">
                <a:avLst/>
              </a:prstGeom>
              <a:blipFill>
                <a:blip r:embed="rId5"/>
                <a:stretch>
                  <a:fillRect l="-20253" t="-102941" b="-148529"/>
                </a:stretch>
              </a:blipFill>
            </p:spPr>
            <p:txBody>
              <a:bodyPr/>
              <a:lstStyle/>
              <a:p>
                <a:r>
                  <a:rPr lang="en-US">
                    <a:noFill/>
                  </a:rPr>
                  <a:t> </a:t>
                </a:r>
              </a:p>
            </p:txBody>
          </p:sp>
        </mc:Fallback>
      </mc:AlternateContent>
    </p:spTree>
    <p:extLst>
      <p:ext uri="{BB962C8B-B14F-4D97-AF65-F5344CB8AC3E}">
        <p14:creationId xmlns:p14="http://schemas.microsoft.com/office/powerpoint/2010/main" val="1489905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DER-OU_Angle.png">
            <a:extLst>
              <a:ext uri="{FF2B5EF4-FFF2-40B4-BE49-F238E27FC236}">
                <a16:creationId xmlns:a16="http://schemas.microsoft.com/office/drawing/2014/main" id="{FE5D4A47-672B-D040-93E8-FC38C0B1E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8793"/>
            <a:ext cx="12192000" cy="1109207"/>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CE99A73-C258-0C4A-9204-04D45935DB6E}"/>
                  </a:ext>
                </a:extLst>
              </p:cNvPr>
              <p:cNvSpPr txBox="1"/>
              <p:nvPr/>
            </p:nvSpPr>
            <p:spPr>
              <a:xfrm>
                <a:off x="609600" y="262758"/>
                <a:ext cx="10762593" cy="4869923"/>
              </a:xfrm>
              <a:prstGeom prst="rect">
                <a:avLst/>
              </a:prstGeom>
              <a:noFill/>
            </p:spPr>
            <p:txBody>
              <a:bodyPr wrap="square" rtlCol="0">
                <a:spAutoFit/>
              </a:bodyPr>
              <a:lstStyle/>
              <a:p>
                <a:r>
                  <a:rPr lang="en-US" sz="2400" b="1" dirty="0"/>
                  <a:t>3. Autoencoder</a:t>
                </a:r>
              </a:p>
              <a:p>
                <a:r>
                  <a:rPr lang="en-US" sz="2400" b="1" dirty="0"/>
                  <a:t>      3.1 Notations</a:t>
                </a:r>
              </a:p>
              <a:p>
                <a:endParaRPr lang="en-US" sz="2400" b="1" dirty="0"/>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 </m:t>
                    </m:r>
                  </m:oMath>
                </a14:m>
                <a:r>
                  <a:rPr lang="en-US" dirty="0"/>
                  <a:t>denotes a paragraph or document, which as sequence of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𝑵</m:t>
                        </m:r>
                      </m:e>
                      <m:sub>
                        <m:r>
                          <a:rPr lang="en-US" b="1" i="1" smtClean="0">
                            <a:latin typeface="Cambria Math" panose="02040503050406030204" pitchFamily="18" charset="0"/>
                          </a:rPr>
                          <m:t>𝑫</m:t>
                        </m:r>
                      </m:sub>
                    </m:sSub>
                  </m:oMath>
                </a14:m>
                <a:r>
                  <a:rPr lang="en-US" b="1" dirty="0"/>
                  <a:t> </a:t>
                </a:r>
                <a:r>
                  <a:rPr lang="en-US" dirty="0"/>
                  <a:t>sentences, </a:t>
                </a:r>
              </a:p>
              <a:p>
                <a:pPr lvl="2"/>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𝑫</m:t>
                      </m:r>
                      <m:r>
                        <a:rPr lang="en-US" b="1" i="1" smtClean="0">
                          <a:latin typeface="Cambria Math" panose="02040503050406030204" pitchFamily="18" charset="0"/>
                        </a:rPr>
                        <m:t>=</m:t>
                      </m:r>
                      <m:d>
                        <m:dPr>
                          <m:begChr m:val="{"/>
                          <m:endChr m:val="}"/>
                          <m:ctrlPr>
                            <a:rPr lang="en-US" b="1"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𝒔</m:t>
                              </m:r>
                            </m:e>
                            <m:sup>
                              <m:r>
                                <a:rPr lang="en-US" b="1" i="1" smtClean="0">
                                  <a:latin typeface="Cambria Math" panose="02040503050406030204" pitchFamily="18" charset="0"/>
                                </a:rPr>
                                <m:t>𝟏</m:t>
                              </m:r>
                            </m:sup>
                          </m:sSup>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𝒔</m:t>
                              </m:r>
                            </m:e>
                            <m:sup>
                              <m:r>
                                <a:rPr lang="en-US" b="1" i="1" smtClean="0">
                                  <a:latin typeface="Cambria Math" panose="02040503050406030204" pitchFamily="18" charset="0"/>
                                </a:rPr>
                                <m:t>𝟐</m:t>
                              </m:r>
                            </m:sup>
                          </m:sSup>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𝒔</m:t>
                              </m:r>
                            </m:e>
                            <m:sup>
                              <m:sSub>
                                <m:sSubPr>
                                  <m:ctrlPr>
                                    <a:rPr lang="en-US" b="1" i="1" smtClean="0">
                                      <a:latin typeface="Cambria Math" panose="02040503050406030204" pitchFamily="18" charset="0"/>
                                    </a:rPr>
                                  </m:ctrlPr>
                                </m:sSubPr>
                                <m:e>
                                  <m:r>
                                    <a:rPr lang="en-US" b="1" i="1" smtClean="0">
                                      <a:latin typeface="Cambria Math" panose="02040503050406030204" pitchFamily="18" charset="0"/>
                                    </a:rPr>
                                    <m:t>𝑵</m:t>
                                  </m:r>
                                </m:e>
                                <m:sub>
                                  <m:r>
                                    <a:rPr lang="en-US" b="1" i="1" smtClean="0">
                                      <a:latin typeface="Cambria Math" panose="02040503050406030204" pitchFamily="18" charset="0"/>
                                    </a:rPr>
                                    <m:t>𝑫</m:t>
                                  </m:r>
                                </m:sub>
                              </m:sSub>
                            </m:sup>
                          </m:sSup>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𝒆𝒏𝒅</m:t>
                              </m:r>
                            </m:e>
                            <m:sub>
                              <m:r>
                                <a:rPr lang="en-US" b="1" i="1" smtClean="0">
                                  <a:latin typeface="Cambria Math" panose="02040503050406030204" pitchFamily="18" charset="0"/>
                                </a:rPr>
                                <m:t>𝑫</m:t>
                              </m:r>
                            </m:sub>
                          </m:sSub>
                        </m:e>
                      </m:d>
                    </m:oMath>
                  </m:oMathPara>
                </a14:m>
                <a:endParaRPr lang="en-US" b="1" dirty="0"/>
              </a:p>
              <a:p>
                <a:pPr marL="1200150" lvl="2" indent="-285750">
                  <a:buFont typeface="Arial" panose="020B0604020202020204" pitchFamily="34" charset="0"/>
                  <a:buChar char="•"/>
                </a:pPr>
                <a:r>
                  <a:rPr lang="en-US" b="0" dirty="0"/>
                  <a:t>Each document is represented as vector representation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𝑫</m:t>
                        </m:r>
                        <m:r>
                          <a:rPr lang="en-US" b="1" i="1" smtClean="0">
                            <a:latin typeface="Cambria Math" panose="02040503050406030204" pitchFamily="18" charset="0"/>
                          </a:rPr>
                          <m:t>.</m:t>
                        </m:r>
                      </m:sub>
                    </m:sSub>
                  </m:oMath>
                </a14:m>
                <a:endParaRPr lang="en-US" b="1" dirty="0"/>
              </a:p>
              <a:p>
                <a:pPr marL="1200150" lvl="2" indent="-285750">
                  <a:buFont typeface="Arial" panose="020B0604020202020204" pitchFamily="34" charset="0"/>
                  <a:buChar char="•"/>
                </a:pPr>
                <a:r>
                  <a:rPr lang="en-US" dirty="0"/>
                  <a:t>s denotes each sentence, which as sequence of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𝑵</m:t>
                        </m:r>
                      </m:e>
                      <m:sub>
                        <m:r>
                          <a:rPr lang="en-US" b="1" i="1" smtClean="0">
                            <a:latin typeface="Cambria Math" panose="02040503050406030204" pitchFamily="18" charset="0"/>
                          </a:rPr>
                          <m:t>𝑺</m:t>
                        </m:r>
                      </m:sub>
                    </m:sSub>
                  </m:oMath>
                </a14:m>
                <a:r>
                  <a:rPr lang="en-US" b="1" dirty="0"/>
                  <a:t> </a:t>
                </a:r>
                <a:r>
                  <a:rPr lang="en-US" dirty="0"/>
                  <a:t>words,</a:t>
                </a:r>
              </a:p>
              <a:p>
                <a:pPr lvl="2"/>
                <a:r>
                  <a:rPr lang="en-US" dirty="0"/>
                  <a:t>                                                 </a:t>
                </a:r>
                <a:r>
                  <a:rPr lang="en-US" b="1" dirty="0"/>
                  <a:t>s</a:t>
                </a:r>
                <a14:m>
                  <m:oMath xmlns:m="http://schemas.openxmlformats.org/officeDocument/2006/math">
                    <m:r>
                      <a:rPr lang="en-US" b="1" i="1" smtClean="0">
                        <a:latin typeface="Cambria Math" panose="02040503050406030204" pitchFamily="18" charset="0"/>
                      </a:rPr>
                      <m:t>=</m:t>
                    </m:r>
                    <m:d>
                      <m:dPr>
                        <m:begChr m:val="{"/>
                        <m:endChr m:val="}"/>
                        <m:ctrlPr>
                          <a:rPr lang="en-US" b="1"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𝒘</m:t>
                            </m:r>
                          </m:e>
                          <m:sup>
                            <m:r>
                              <a:rPr lang="en-US" b="1" i="1" smtClean="0">
                                <a:latin typeface="Cambria Math" panose="02040503050406030204" pitchFamily="18" charset="0"/>
                              </a:rPr>
                              <m:t>𝟏</m:t>
                            </m:r>
                          </m:sup>
                        </m:sSup>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𝒘</m:t>
                            </m:r>
                          </m:e>
                          <m:sup>
                            <m:r>
                              <a:rPr lang="en-US" b="1" i="1" smtClean="0">
                                <a:latin typeface="Cambria Math" panose="02040503050406030204" pitchFamily="18" charset="0"/>
                              </a:rPr>
                              <m:t>𝟐</m:t>
                            </m:r>
                          </m:sup>
                        </m:sSup>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𝒘</m:t>
                            </m:r>
                          </m:e>
                          <m:sup>
                            <m:sSub>
                              <m:sSubPr>
                                <m:ctrlPr>
                                  <a:rPr lang="en-US" b="1" i="1" smtClean="0">
                                    <a:latin typeface="Cambria Math" panose="02040503050406030204" pitchFamily="18" charset="0"/>
                                  </a:rPr>
                                </m:ctrlPr>
                              </m:sSubPr>
                              <m:e>
                                <m:r>
                                  <a:rPr lang="en-US" b="1" i="1" smtClean="0">
                                    <a:latin typeface="Cambria Math" panose="02040503050406030204" pitchFamily="18" charset="0"/>
                                  </a:rPr>
                                  <m:t>𝑵</m:t>
                                </m:r>
                              </m:e>
                              <m:sub>
                                <m:r>
                                  <a:rPr lang="en-US" b="1" i="1" smtClean="0">
                                    <a:latin typeface="Cambria Math" panose="02040503050406030204" pitchFamily="18" charset="0"/>
                                  </a:rPr>
                                  <m:t>𝒔</m:t>
                                </m:r>
                              </m:sub>
                            </m:sSub>
                          </m:sup>
                        </m:sSup>
                        <m:r>
                          <a:rPr lang="en-US" b="1"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𝒆𝒏𝒅</m:t>
                            </m:r>
                          </m:e>
                          <m:sub>
                            <m:r>
                              <a:rPr lang="en-US" b="1" i="1" smtClean="0">
                                <a:latin typeface="Cambria Math" panose="02040503050406030204" pitchFamily="18" charset="0"/>
                              </a:rPr>
                              <m:t>𝒔</m:t>
                            </m:r>
                          </m:sub>
                        </m:sSub>
                      </m:e>
                    </m:d>
                  </m:oMath>
                </a14:m>
                <a:endParaRPr lang="en-US" b="1" dirty="0"/>
              </a:p>
              <a:p>
                <a:pPr marL="1200150" lvl="2" indent="-285750">
                  <a:buFont typeface="Arial" panose="020B0604020202020204" pitchFamily="34" charset="0"/>
                  <a:buChar char="•"/>
                </a:pPr>
                <a:r>
                  <a:rPr lang="en-US" dirty="0"/>
                  <a:t>Each sentences s is associated with a K-dimensional embedding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𝒔</m:t>
                        </m:r>
                      </m:sub>
                    </m:sSub>
                    <m:r>
                      <a:rPr lang="en-US" b="1" i="1" smtClean="0">
                        <a:latin typeface="Cambria Math" panose="02040503050406030204" pitchFamily="18" charset="0"/>
                      </a:rPr>
                      <m:t>.</m:t>
                    </m:r>
                  </m:oMath>
                </a14:m>
                <a:endParaRPr lang="en-US" b="1" dirty="0"/>
              </a:p>
              <a:p>
                <a:pPr marL="1200150" lvl="2" indent="-285750">
                  <a:buFont typeface="Arial" panose="020B0604020202020204" pitchFamily="34" charset="0"/>
                  <a:buChar char="•"/>
                </a:pPr>
                <a:r>
                  <a:rPr lang="en-US" dirty="0"/>
                  <a:t>Each word </a:t>
                </a:r>
                <a14:m>
                  <m:oMath xmlns:m="http://schemas.openxmlformats.org/officeDocument/2006/math">
                    <m:r>
                      <a:rPr lang="en-US" b="0" i="1" smtClean="0">
                        <a:latin typeface="Cambria Math" panose="02040503050406030204" pitchFamily="18" charset="0"/>
                      </a:rPr>
                      <m:t>𝑤</m:t>
                    </m:r>
                  </m:oMath>
                </a14:m>
                <a:r>
                  <a:rPr lang="en-US" dirty="0"/>
                  <a:t> is associated with K-dimensional embedding </a:t>
                </a:r>
              </a:p>
              <a:p>
                <a:pPr lvl="2"/>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𝒘</m:t>
                        </m:r>
                      </m:sub>
                    </m:sSub>
                    <m:r>
                      <a:rPr lang="en-US" b="1" i="1" smtClean="0">
                        <a:latin typeface="Cambria Math" panose="02040503050406030204" pitchFamily="18" charset="0"/>
                      </a:rPr>
                      <m:t>=</m:t>
                    </m:r>
                    <m:d>
                      <m:dPr>
                        <m:begChr m:val="{"/>
                        <m:endChr m:val="}"/>
                        <m:ctrlPr>
                          <a:rPr lang="en-US" b="1" i="1" smtClean="0">
                            <a:latin typeface="Cambria Math" panose="02040503050406030204" pitchFamily="18" charset="0"/>
                          </a:rPr>
                        </m:ctrlPr>
                      </m:dPr>
                      <m:e>
                        <m:sSup>
                          <m:sSupPr>
                            <m:ctrlPr>
                              <a:rPr lang="en-US" b="1" i="1" smtClean="0">
                                <a:latin typeface="Cambria Math" panose="02040503050406030204" pitchFamily="18" charset="0"/>
                              </a:rPr>
                            </m:ctrlPr>
                          </m:sSup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𝒘</m:t>
                                </m:r>
                              </m:sub>
                            </m:sSub>
                          </m:e>
                          <m:sup>
                            <m:r>
                              <a:rPr lang="en-US" b="1" i="1" smtClean="0">
                                <a:latin typeface="Cambria Math" panose="02040503050406030204" pitchFamily="18" charset="0"/>
                              </a:rPr>
                              <m:t>𝟏</m:t>
                            </m:r>
                          </m:sup>
                        </m:sSup>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𝒘</m:t>
                                </m:r>
                              </m:sub>
                            </m:sSub>
                          </m:e>
                          <m:sup>
                            <m:r>
                              <a:rPr lang="en-US" b="1" i="1" smtClean="0">
                                <a:latin typeface="Cambria Math" panose="02040503050406030204" pitchFamily="18" charset="0"/>
                              </a:rPr>
                              <m:t>𝟐</m:t>
                            </m:r>
                          </m:sup>
                        </m:sSup>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𝒘</m:t>
                                </m:r>
                              </m:sub>
                            </m:sSub>
                          </m:e>
                          <m:sup>
                            <m:r>
                              <a:rPr lang="en-US" b="1" i="1" smtClean="0">
                                <a:latin typeface="Cambria Math" panose="02040503050406030204" pitchFamily="18" charset="0"/>
                              </a:rPr>
                              <m:t>𝑲</m:t>
                            </m:r>
                          </m:sup>
                        </m:sSup>
                        <m:r>
                          <a:rPr lang="en-US" b="1" i="1" smtClean="0">
                            <a:latin typeface="Cambria Math" panose="02040503050406030204" pitchFamily="18" charset="0"/>
                          </a:rPr>
                          <m:t> </m:t>
                        </m:r>
                      </m:e>
                    </m:d>
                  </m:oMath>
                </a14:m>
                <a:r>
                  <a:rPr lang="en-US" b="1" dirty="0"/>
                  <a:t>.</a:t>
                </a:r>
              </a:p>
              <a:p>
                <a:pPr marL="1200150" lvl="2" indent="-285750">
                  <a:buFont typeface="Arial" panose="020B0604020202020204" pitchFamily="34" charset="0"/>
                  <a:buChar char="•"/>
                </a:pPr>
                <a:r>
                  <a:rPr lang="en-US" dirty="0"/>
                  <a:t>V denotes vocabulary size.</a:t>
                </a:r>
              </a:p>
              <a:p>
                <a:pPr marL="1200150" lvl="2" indent="-285750">
                  <a:buFont typeface="Arial" panose="020B0604020202020204" pitchFamily="34" charset="0"/>
                  <a:buChar char="•"/>
                </a:pPr>
                <a:r>
                  <a:rPr lang="en-US" b="1" dirty="0"/>
                  <a:t>LSTM(</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𝒉</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𝒕</m:t>
                        </m:r>
                      </m:sub>
                    </m:sSub>
                  </m:oMath>
                </a14:m>
                <a:r>
                  <a:rPr lang="en-US" b="1" dirty="0"/>
                  <a:t>) </a:t>
                </a:r>
                <a:r>
                  <a:rPr lang="en-US" dirty="0"/>
                  <a:t>to be the LSTM operation on vectors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𝒉</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𝒕</m:t>
                        </m:r>
                      </m:sub>
                    </m:sSub>
                  </m:oMath>
                </a14:m>
                <a:r>
                  <a:rPr lang="en-US" b="1" dirty="0"/>
                  <a:t> </a:t>
                </a:r>
                <a:r>
                  <a:rPr lang="en-US" dirty="0"/>
                  <a:t>to achieve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𝒉</m:t>
                        </m:r>
                      </m:e>
                      <m:sub>
                        <m:r>
                          <a:rPr lang="en-US" b="1" i="1" smtClean="0">
                            <a:latin typeface="Cambria Math" panose="02040503050406030204" pitchFamily="18" charset="0"/>
                          </a:rPr>
                          <m:t>𝒕</m:t>
                        </m:r>
                      </m:sub>
                    </m:sSub>
                    <m:r>
                      <a:rPr lang="en-US" b="0" i="1" smtClean="0">
                        <a:latin typeface="Cambria Math" panose="02040503050406030204" pitchFamily="18" charset="0"/>
                      </a:rPr>
                      <m:t>.</m:t>
                    </m:r>
                  </m:oMath>
                </a14:m>
                <a:endParaRPr lang="en-US" b="0" dirty="0"/>
              </a:p>
              <a:p>
                <a:pPr marL="1200150" lvl="2" indent="-285750">
                  <a:buFont typeface="Arial" panose="020B0604020202020204" pitchFamily="34" charset="0"/>
                  <a:buChar char="•"/>
                </a:pPr>
                <a14:m>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𝒉</m:t>
                        </m:r>
                      </m:e>
                      <m:sub>
                        <m:r>
                          <a:rPr lang="en-US" b="1" i="1" smtClean="0">
                            <a:latin typeface="Cambria Math" panose="02040503050406030204" pitchFamily="18" charset="0"/>
                          </a:rPr>
                          <m:t>𝒕</m:t>
                        </m:r>
                      </m:sub>
                      <m:sup>
                        <m:r>
                          <a:rPr lang="en-US" b="1" i="1" smtClean="0">
                            <a:latin typeface="Cambria Math" panose="02040503050406030204" pitchFamily="18" charset="0"/>
                          </a:rPr>
                          <m:t>𝒔</m:t>
                        </m:r>
                      </m:sup>
                    </m:sSubSup>
                  </m:oMath>
                </a14:m>
                <a:r>
                  <a:rPr lang="en-US" dirty="0"/>
                  <a:t> and </a:t>
                </a:r>
                <a14:m>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𝒉</m:t>
                        </m:r>
                      </m:e>
                      <m:sub>
                        <m:r>
                          <a:rPr lang="en-US" b="1" i="1" smtClean="0">
                            <a:latin typeface="Cambria Math" panose="02040503050406030204" pitchFamily="18" charset="0"/>
                          </a:rPr>
                          <m:t>𝒕</m:t>
                        </m:r>
                      </m:sub>
                      <m:sup>
                        <m:r>
                          <a:rPr lang="en-US" b="1" i="1" smtClean="0">
                            <a:latin typeface="Cambria Math" panose="02040503050406030204" pitchFamily="18" charset="0"/>
                          </a:rPr>
                          <m:t>𝒘</m:t>
                        </m:r>
                      </m:sup>
                    </m:sSubSup>
                  </m:oMath>
                </a14:m>
                <a:r>
                  <a:rPr lang="en-US" b="1" dirty="0"/>
                  <a:t> </a:t>
                </a:r>
                <a:r>
                  <a:rPr lang="en-US" dirty="0"/>
                  <a:t>denote hidden vectors from LSTM models. </a:t>
                </a:r>
                <a14:m>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𝒉</m:t>
                        </m:r>
                      </m:e>
                      <m:sub>
                        <m:r>
                          <a:rPr lang="en-US" b="1" i="1" smtClean="0">
                            <a:latin typeface="Cambria Math" panose="02040503050406030204" pitchFamily="18" charset="0"/>
                          </a:rPr>
                          <m:t>𝒕</m:t>
                        </m:r>
                      </m:sub>
                      <m:sup>
                        <m:r>
                          <a:rPr lang="en-US" b="1" i="1" smtClean="0">
                            <a:latin typeface="Cambria Math" panose="02040503050406030204" pitchFamily="18" charset="0"/>
                          </a:rPr>
                          <m:t>𝒔</m:t>
                        </m:r>
                      </m:sup>
                    </m:sSubSup>
                    <m:d>
                      <m:dPr>
                        <m:ctrlPr>
                          <a:rPr lang="en-US" b="1" i="1" smtClean="0">
                            <a:latin typeface="Cambria Math" panose="02040503050406030204" pitchFamily="18" charset="0"/>
                          </a:rPr>
                        </m:ctrlPr>
                      </m:dPr>
                      <m:e>
                        <m:r>
                          <a:rPr lang="en-US" b="1" i="1" smtClean="0">
                            <a:latin typeface="Cambria Math" panose="02040503050406030204" pitchFamily="18" charset="0"/>
                          </a:rPr>
                          <m:t>𝒆𝒏𝒄</m:t>
                        </m:r>
                      </m:e>
                    </m:d>
                  </m:oMath>
                </a14:m>
                <a:r>
                  <a:rPr lang="en-US" dirty="0"/>
                  <a:t> specifies encoding stage and </a:t>
                </a:r>
                <a14:m>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𝒉</m:t>
                        </m:r>
                      </m:e>
                      <m:sub>
                        <m:r>
                          <a:rPr lang="en-US" b="1" i="1" smtClean="0">
                            <a:latin typeface="Cambria Math" panose="02040503050406030204" pitchFamily="18" charset="0"/>
                          </a:rPr>
                          <m:t>𝒕</m:t>
                        </m:r>
                      </m:sub>
                      <m:sup>
                        <m:r>
                          <a:rPr lang="en-US" b="1" i="1" smtClean="0">
                            <a:latin typeface="Cambria Math" panose="02040503050406030204" pitchFamily="18" charset="0"/>
                          </a:rPr>
                          <m:t>𝒔</m:t>
                        </m:r>
                      </m:sup>
                    </m:sSubSup>
                    <m:d>
                      <m:dPr>
                        <m:ctrlPr>
                          <a:rPr lang="en-US" b="1" i="1" smtClean="0">
                            <a:latin typeface="Cambria Math" panose="02040503050406030204" pitchFamily="18" charset="0"/>
                          </a:rPr>
                        </m:ctrlPr>
                      </m:dPr>
                      <m:e>
                        <m:r>
                          <a:rPr lang="en-US" b="1" i="1" smtClean="0">
                            <a:latin typeface="Cambria Math" panose="02040503050406030204" pitchFamily="18" charset="0"/>
                          </a:rPr>
                          <m:t>𝒅𝒆𝒄</m:t>
                        </m:r>
                      </m:e>
                    </m:d>
                  </m:oMath>
                </a14:m>
                <a:r>
                  <a:rPr lang="en-US" dirty="0"/>
                  <a:t> specifies decoding stage.</a:t>
                </a:r>
              </a:p>
              <a:p>
                <a:pPr marL="1200150" lvl="2" indent="-285750" algn="just">
                  <a:buFont typeface="Arial" panose="020B0604020202020204" pitchFamily="34" charset="0"/>
                  <a:buChar char="•"/>
                </a:pPr>
                <a14:m>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𝒆</m:t>
                        </m:r>
                      </m:e>
                      <m:sub>
                        <m:r>
                          <a:rPr lang="en-US" b="1" i="1" smtClean="0">
                            <a:latin typeface="Cambria Math" panose="02040503050406030204" pitchFamily="18" charset="0"/>
                          </a:rPr>
                          <m:t>𝒕</m:t>
                        </m:r>
                      </m:sub>
                      <m:sup>
                        <m:r>
                          <a:rPr lang="en-US" b="1" i="1" smtClean="0">
                            <a:latin typeface="Cambria Math" panose="02040503050406030204" pitchFamily="18" charset="0"/>
                          </a:rPr>
                          <m:t>𝒘</m:t>
                        </m:r>
                      </m:sup>
                    </m:sSubSup>
                  </m:oMath>
                </a14:m>
                <a:r>
                  <a:rPr lang="en-US" dirty="0"/>
                  <a:t> and </a:t>
                </a:r>
                <a14:m>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𝒆</m:t>
                        </m:r>
                      </m:e>
                      <m:sub>
                        <m:r>
                          <a:rPr lang="en-US" b="1" i="1" smtClean="0">
                            <a:latin typeface="Cambria Math" panose="02040503050406030204" pitchFamily="18" charset="0"/>
                          </a:rPr>
                          <m:t>𝒕</m:t>
                        </m:r>
                      </m:sub>
                      <m:sup>
                        <m:r>
                          <a:rPr lang="en-US" b="1" i="1" smtClean="0">
                            <a:latin typeface="Cambria Math" panose="02040503050406030204" pitchFamily="18" charset="0"/>
                          </a:rPr>
                          <m:t>𝒔</m:t>
                        </m:r>
                      </m:sup>
                    </m:sSubSup>
                  </m:oMath>
                </a14:m>
                <a:r>
                  <a:rPr lang="en-US" dirty="0"/>
                  <a:t>  denotes word-level and sentence level embedding for word and sentence at position t.</a:t>
                </a:r>
              </a:p>
            </p:txBody>
          </p:sp>
        </mc:Choice>
        <mc:Fallback>
          <p:sp>
            <p:nvSpPr>
              <p:cNvPr id="6" name="TextBox 5">
                <a:extLst>
                  <a:ext uri="{FF2B5EF4-FFF2-40B4-BE49-F238E27FC236}">
                    <a16:creationId xmlns:a16="http://schemas.microsoft.com/office/drawing/2014/main" id="{8CE99A73-C258-0C4A-9204-04D45935DB6E}"/>
                  </a:ext>
                </a:extLst>
              </p:cNvPr>
              <p:cNvSpPr txBox="1">
                <a:spLocks noRot="1" noChangeAspect="1" noMove="1" noResize="1" noEditPoints="1" noAdjustHandles="1" noChangeArrowheads="1" noChangeShapeType="1" noTextEdit="1"/>
              </p:cNvSpPr>
              <p:nvPr/>
            </p:nvSpPr>
            <p:spPr>
              <a:xfrm>
                <a:off x="609600" y="262758"/>
                <a:ext cx="10762593" cy="4869923"/>
              </a:xfrm>
              <a:prstGeom prst="rect">
                <a:avLst/>
              </a:prstGeom>
              <a:blipFill>
                <a:blip r:embed="rId3"/>
                <a:stretch>
                  <a:fillRect l="-945" t="-1042" b="-1823"/>
                </a:stretch>
              </a:blipFill>
            </p:spPr>
            <p:txBody>
              <a:bodyPr/>
              <a:lstStyle/>
              <a:p>
                <a:r>
                  <a:rPr lang="en-US">
                    <a:noFill/>
                  </a:rPr>
                  <a:t> </a:t>
                </a:r>
              </a:p>
            </p:txBody>
          </p:sp>
        </mc:Fallback>
      </mc:AlternateContent>
    </p:spTree>
    <p:extLst>
      <p:ext uri="{BB962C8B-B14F-4D97-AF65-F5344CB8AC3E}">
        <p14:creationId xmlns:p14="http://schemas.microsoft.com/office/powerpoint/2010/main" val="696166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DER-OU_Angle.png">
            <a:extLst>
              <a:ext uri="{FF2B5EF4-FFF2-40B4-BE49-F238E27FC236}">
                <a16:creationId xmlns:a16="http://schemas.microsoft.com/office/drawing/2014/main" id="{FE5D4A47-672B-D040-93E8-FC38C0B1E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8793"/>
            <a:ext cx="12192000" cy="1109207"/>
          </a:xfrm>
          <a:prstGeom prst="rect">
            <a:avLst/>
          </a:prstGeom>
        </p:spPr>
      </p:pic>
      <p:sp>
        <p:nvSpPr>
          <p:cNvPr id="3" name="TextBox 2">
            <a:extLst>
              <a:ext uri="{FF2B5EF4-FFF2-40B4-BE49-F238E27FC236}">
                <a16:creationId xmlns:a16="http://schemas.microsoft.com/office/drawing/2014/main" id="{96F2A552-1B70-334F-83FC-14DB9DE32F70}"/>
              </a:ext>
            </a:extLst>
          </p:cNvPr>
          <p:cNvSpPr txBox="1"/>
          <p:nvPr/>
        </p:nvSpPr>
        <p:spPr>
          <a:xfrm>
            <a:off x="588579" y="525517"/>
            <a:ext cx="10993821" cy="738664"/>
          </a:xfrm>
          <a:prstGeom prst="rect">
            <a:avLst/>
          </a:prstGeom>
          <a:noFill/>
        </p:spPr>
        <p:txBody>
          <a:bodyPr wrap="square" rtlCol="0">
            <a:spAutoFit/>
          </a:bodyPr>
          <a:lstStyle/>
          <a:p>
            <a:r>
              <a:rPr lang="en-US" sz="2400" b="1" dirty="0"/>
              <a:t>3.2 Model 1: Standard LSTM</a:t>
            </a:r>
          </a:p>
          <a:p>
            <a:pPr marL="285750" indent="-285750" algn="just">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5987E533-9440-1949-91F7-8CF2365D8B99}"/>
              </a:ext>
            </a:extLst>
          </p:cNvPr>
          <p:cNvPicPr>
            <a:picLocks noChangeAspect="1"/>
          </p:cNvPicPr>
          <p:nvPr/>
        </p:nvPicPr>
        <p:blipFill>
          <a:blip r:embed="rId3"/>
          <a:stretch>
            <a:fillRect/>
          </a:stretch>
        </p:blipFill>
        <p:spPr>
          <a:xfrm>
            <a:off x="3285139" y="953814"/>
            <a:ext cx="5600700" cy="235694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5DE746-0914-A348-A426-3D771E5DD1C4}"/>
                  </a:ext>
                </a:extLst>
              </p:cNvPr>
              <p:cNvSpPr txBox="1"/>
              <p:nvPr/>
            </p:nvSpPr>
            <p:spPr>
              <a:xfrm>
                <a:off x="788276" y="3647090"/>
                <a:ext cx="1031064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whole input and output are treated as one sequence of tokens. Following </a:t>
                </a:r>
                <a:r>
                  <a:rPr lang="en-US" dirty="0" err="1"/>
                  <a:t>Sutskever</a:t>
                </a:r>
                <a:r>
                  <a:rPr lang="en-US" dirty="0"/>
                  <a:t> et al. (2014) and </a:t>
                </a:r>
                <a:r>
                  <a:rPr lang="en-US" dirty="0" err="1"/>
                  <a:t>Bahdanau</a:t>
                </a:r>
                <a:r>
                  <a:rPr lang="en-US" dirty="0"/>
                  <a:t> et al. (2014) </a:t>
                </a:r>
              </a:p>
              <a:p>
                <a:pPr marL="285750" indent="-285750">
                  <a:buFont typeface="Arial" panose="020B0604020202020204" pitchFamily="34" charset="0"/>
                  <a:buChar char="•"/>
                </a:pPr>
                <a:r>
                  <a:rPr lang="en-US" dirty="0"/>
                  <a:t>First trained an </a:t>
                </a:r>
                <a:r>
                  <a:rPr lang="en-US" dirty="0" err="1"/>
                  <a:t>autoencoder</a:t>
                </a:r>
                <a:r>
                  <a:rPr lang="en-US" dirty="0"/>
                  <a:t> that first maps input documents into vector representations from a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𝐿𝑆𝑇𝑀</m:t>
                        </m:r>
                      </m:e>
                      <m:sub>
                        <m:r>
                          <a:rPr lang="en-US" b="0" i="1" dirty="0" smtClean="0">
                            <a:latin typeface="Cambria Math" panose="02040503050406030204" pitchFamily="18" charset="0"/>
                          </a:rPr>
                          <m:t>𝑒𝑛𝑐𝑜𝑑𝑒</m:t>
                        </m:r>
                      </m:sub>
                    </m:sSub>
                  </m:oMath>
                </a14:m>
                <a:r>
                  <a:rPr lang="en-US" dirty="0"/>
                  <a:t> and then reconstructs inputs by predicting tokens within the document sequentially from a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𝐿𝑆𝑇𝑀</m:t>
                        </m:r>
                      </m:e>
                      <m:sub>
                        <m:r>
                          <a:rPr lang="en-US" b="0" i="1" dirty="0" smtClean="0">
                            <a:latin typeface="Cambria Math" panose="02040503050406030204" pitchFamily="18" charset="0"/>
                          </a:rPr>
                          <m:t>𝑑𝑒𝑐𝑜𝑑𝑒</m:t>
                        </m:r>
                      </m:sub>
                    </m:sSub>
                  </m:oMath>
                </a14:m>
                <a:r>
                  <a:rPr lang="en-US" dirty="0"/>
                  <a:t>. </a:t>
                </a:r>
              </a:p>
              <a:p>
                <a:pPr marL="285750" indent="-285750">
                  <a:buFont typeface="Arial" panose="020B0604020202020204" pitchFamily="34" charset="0"/>
                  <a:buChar char="•"/>
                </a:pPr>
                <a:r>
                  <a:rPr lang="en-US" dirty="0"/>
                  <a:t>Two separate LSTMs are implemented for encoding and decoding with no sentence structures considered.</a:t>
                </a: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FC5DE746-0914-A348-A426-3D771E5DD1C4}"/>
                  </a:ext>
                </a:extLst>
              </p:cNvPr>
              <p:cNvSpPr txBox="1">
                <a:spLocks noRot="1" noChangeAspect="1" noMove="1" noResize="1" noEditPoints="1" noAdjustHandles="1" noChangeArrowheads="1" noChangeShapeType="1" noTextEdit="1"/>
              </p:cNvSpPr>
              <p:nvPr/>
            </p:nvSpPr>
            <p:spPr>
              <a:xfrm>
                <a:off x="788276" y="3647090"/>
                <a:ext cx="10310648" cy="2308324"/>
              </a:xfrm>
              <a:prstGeom prst="rect">
                <a:avLst/>
              </a:prstGeom>
              <a:blipFill>
                <a:blip r:embed="rId4"/>
                <a:stretch>
                  <a:fillRect l="-246" t="-546"/>
                </a:stretch>
              </a:blipFill>
            </p:spPr>
            <p:txBody>
              <a:bodyPr/>
              <a:lstStyle/>
              <a:p>
                <a:r>
                  <a:rPr lang="en-US">
                    <a:noFill/>
                  </a:rPr>
                  <a:t> </a:t>
                </a:r>
              </a:p>
            </p:txBody>
          </p:sp>
        </mc:Fallback>
      </mc:AlternateContent>
    </p:spTree>
    <p:extLst>
      <p:ext uri="{BB962C8B-B14F-4D97-AF65-F5344CB8AC3E}">
        <p14:creationId xmlns:p14="http://schemas.microsoft.com/office/powerpoint/2010/main" val="1432811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2310</TotalTime>
  <Words>2294</Words>
  <Application>Microsoft Macintosh PowerPoint</Application>
  <PresentationFormat>Widescreen</PresentationFormat>
  <Paragraphs>253</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Cambria Math</vt:lpstr>
      <vt:lpstr>Helvetica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Suhas Shekhar</dc:creator>
  <cp:lastModifiedBy>Suhas Shekhar</cp:lastModifiedBy>
  <cp:revision>44</cp:revision>
  <dcterms:created xsi:type="dcterms:W3CDTF">2018-03-27T16:33:04Z</dcterms:created>
  <dcterms:modified xsi:type="dcterms:W3CDTF">2018-03-29T18:12:16Z</dcterms:modified>
</cp:coreProperties>
</file>